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0" r:id="rId2"/>
    <p:sldId id="375" r:id="rId3"/>
    <p:sldId id="376" r:id="rId4"/>
    <p:sldId id="377" r:id="rId5"/>
    <p:sldId id="273" r:id="rId6"/>
    <p:sldId id="274" r:id="rId7"/>
    <p:sldId id="261" r:id="rId8"/>
    <p:sldId id="262" r:id="rId9"/>
    <p:sldId id="263" r:id="rId10"/>
    <p:sldId id="264" r:id="rId11"/>
    <p:sldId id="265" r:id="rId12"/>
    <p:sldId id="267" r:id="rId13"/>
    <p:sldId id="378" r:id="rId14"/>
    <p:sldId id="379" r:id="rId15"/>
    <p:sldId id="380" r:id="rId16"/>
    <p:sldId id="38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099A21-4236-483B-9A0B-6AE3B8072CBB}"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US"/>
        </a:p>
      </dgm:t>
    </dgm:pt>
    <dgm:pt modelId="{8E1CC27F-2700-4B95-8338-8263E986FFF6}">
      <dgm:prSet custT="1"/>
      <dgm:spPr/>
      <dgm:t>
        <a:bodyPr/>
        <a:lstStyle/>
        <a:p>
          <a:r>
            <a:rPr lang="en-US" sz="1100" dirty="0">
              <a:latin typeface="Arial"/>
              <a:cs typeface="Arial"/>
            </a:rPr>
            <a:t>Intelligence Guide </a:t>
          </a: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dgm:t>
    </dgm:pt>
    <dgm:pt modelId="{548BB9B2-3A7D-4B30-9E44-9AD5A37053A1}" type="parTrans" cxnId="{F297E999-23CF-449A-A800-DA899A94A977}">
      <dgm:prSet/>
      <dgm:spPr/>
      <dgm:t>
        <a:bodyPr/>
        <a:lstStyle/>
        <a:p>
          <a:endParaRPr lang="en-US"/>
        </a:p>
      </dgm:t>
    </dgm:pt>
    <dgm:pt modelId="{C567F8E4-FD59-4C32-85E6-BD2FE661B3E3}" type="sibTrans" cxnId="{F297E999-23CF-449A-A800-DA899A94A977}">
      <dgm:prSet/>
      <dgm:spPr/>
      <dgm:t>
        <a:bodyPr/>
        <a:lstStyle/>
        <a:p>
          <a:endParaRPr lang="en-US"/>
        </a:p>
      </dgm:t>
    </dgm:pt>
    <dgm:pt modelId="{254F2075-A47D-41AA-B812-7A396CD371A0}">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100" dirty="0">
              <a:latin typeface="Arial"/>
              <a:cs typeface="Arial"/>
            </a:rPr>
            <a:t>Guides for parents</a:t>
          </a: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lang="en-US" sz="1100" dirty="0">
              <a:latin typeface="Arial"/>
              <a:cs typeface="Arial"/>
            </a:rPr>
            <a:t> </a:t>
          </a:r>
        </a:p>
        <a:p>
          <a:pPr marL="0" marR="0" lvl="0" indent="0" defTabSz="914400" eaLnBrk="1" fontAlgn="auto" latinLnBrk="0" hangingPunct="1">
            <a:lnSpc>
              <a:spcPct val="100000"/>
            </a:lnSpc>
            <a:spcBef>
              <a:spcPts val="0"/>
            </a:spcBef>
            <a:spcAft>
              <a:spcPts val="0"/>
            </a:spcAft>
            <a:buClrTx/>
            <a:buSzTx/>
            <a:buFontTx/>
            <a:buNone/>
            <a:tabLst/>
            <a:defRPr/>
          </a:pPr>
          <a:endParaRPr lang="en-US" sz="1100" dirty="0">
            <a:latin typeface="Arial"/>
            <a:cs typeface="Arial"/>
          </a:endParaRPr>
        </a:p>
      </dgm:t>
    </dgm:pt>
    <dgm:pt modelId="{E912C232-17E8-4971-AD77-EC62B5E9A49C}" type="parTrans" cxnId="{3A1CA6FC-CBEA-41F6-A5E2-AE72CCDDFA38}">
      <dgm:prSet/>
      <dgm:spPr/>
      <dgm:t>
        <a:bodyPr/>
        <a:lstStyle/>
        <a:p>
          <a:endParaRPr lang="en-US"/>
        </a:p>
      </dgm:t>
    </dgm:pt>
    <dgm:pt modelId="{3154B284-611B-4FB7-97A4-E1829308980F}" type="sibTrans" cxnId="{3A1CA6FC-CBEA-41F6-A5E2-AE72CCDDFA38}">
      <dgm:prSet/>
      <dgm:spPr/>
      <dgm:t>
        <a:bodyPr/>
        <a:lstStyle/>
        <a:p>
          <a:endParaRPr lang="en-US"/>
        </a:p>
      </dgm:t>
    </dgm:pt>
    <dgm:pt modelId="{59FD6AC3-D0C6-46BE-968A-C589268E8BA1}">
      <dgm:prSet custT="1"/>
      <dgm:spPr/>
      <dgm:t>
        <a:bodyPr/>
        <a:lstStyle/>
        <a:p>
          <a:r>
            <a:rPr lang="en-US" sz="1100" dirty="0">
              <a:latin typeface="Arial"/>
              <a:cs typeface="Arial"/>
            </a:rPr>
            <a:t>Disruption checklist</a:t>
          </a: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dgm:t>
    </dgm:pt>
    <dgm:pt modelId="{96C5DA2D-28FE-49AE-9F0D-0467721C593B}" type="parTrans" cxnId="{14ECC8A5-F143-456B-B3A5-CF06E1E5A764}">
      <dgm:prSet/>
      <dgm:spPr/>
      <dgm:t>
        <a:bodyPr/>
        <a:lstStyle/>
        <a:p>
          <a:endParaRPr lang="en-US"/>
        </a:p>
      </dgm:t>
    </dgm:pt>
    <dgm:pt modelId="{B30CD2AA-D3CD-44BC-BE7B-69E0ADDFC56A}" type="sibTrans" cxnId="{14ECC8A5-F143-456B-B3A5-CF06E1E5A764}">
      <dgm:prSet/>
      <dgm:spPr/>
      <dgm:t>
        <a:bodyPr/>
        <a:lstStyle/>
        <a:p>
          <a:endParaRPr lang="en-US"/>
        </a:p>
      </dgm:t>
    </dgm:pt>
    <dgm:pt modelId="{49A85C30-1E28-4D75-814F-7BEEB8752C17}">
      <dgm:prSet custT="1"/>
      <dgm:spPr/>
      <dgm:t>
        <a:bodyPr/>
        <a:lstStyle/>
        <a:p>
          <a:r>
            <a:rPr lang="en-US" sz="1100" dirty="0">
              <a:latin typeface="Arial"/>
              <a:cs typeface="Arial"/>
            </a:rPr>
            <a:t>NRM guide</a:t>
          </a: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dgm:t>
    </dgm:pt>
    <dgm:pt modelId="{6FD8AFDC-69B7-4FB2-8AD7-5FD0817FF663}" type="parTrans" cxnId="{EBB035FA-DA34-4F16-9E14-CFBC7BEBBD5D}">
      <dgm:prSet/>
      <dgm:spPr/>
      <dgm:t>
        <a:bodyPr/>
        <a:lstStyle/>
        <a:p>
          <a:endParaRPr lang="en-US"/>
        </a:p>
      </dgm:t>
    </dgm:pt>
    <dgm:pt modelId="{A0871F5C-EC68-42FC-9051-B02165E9FF1D}" type="sibTrans" cxnId="{EBB035FA-DA34-4F16-9E14-CFBC7BEBBD5D}">
      <dgm:prSet/>
      <dgm:spPr/>
      <dgm:t>
        <a:bodyPr/>
        <a:lstStyle/>
        <a:p>
          <a:endParaRPr lang="en-US"/>
        </a:p>
      </dgm:t>
    </dgm:pt>
    <dgm:pt modelId="{7244371E-228E-4EEE-9DCC-1CD003B02438}">
      <dgm:prSet custT="1"/>
      <dgm:spPr/>
      <dgm:t>
        <a:bodyPr/>
        <a:lstStyle/>
        <a:p>
          <a:r>
            <a:rPr lang="en-US" sz="1100" dirty="0">
              <a:latin typeface="Arial" panose="020B0604020202020204" pitchFamily="34" charset="0"/>
              <a:cs typeface="Arial" panose="020B0604020202020204" pitchFamily="34" charset="0"/>
            </a:rPr>
            <a:t>Language guide</a:t>
          </a:r>
        </a:p>
        <a:p>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dgm:t>
    </dgm:pt>
    <dgm:pt modelId="{66D949FF-4F72-40B1-92FB-7B5751659C13}" type="parTrans" cxnId="{BA92B716-B7C7-4BD1-B44A-48CDDB9572BE}">
      <dgm:prSet/>
      <dgm:spPr/>
      <dgm:t>
        <a:bodyPr/>
        <a:lstStyle/>
        <a:p>
          <a:endParaRPr lang="en-US"/>
        </a:p>
      </dgm:t>
    </dgm:pt>
    <dgm:pt modelId="{A657A30A-C439-4EF6-BE4D-D1A58C29405A}" type="sibTrans" cxnId="{BA92B716-B7C7-4BD1-B44A-48CDDB9572BE}">
      <dgm:prSet/>
      <dgm:spPr/>
      <dgm:t>
        <a:bodyPr/>
        <a:lstStyle/>
        <a:p>
          <a:endParaRPr lang="en-US"/>
        </a:p>
      </dgm:t>
    </dgm:pt>
    <dgm:pt modelId="{7D228AA2-EAE9-4B7F-81F8-7B22867A8CD4}">
      <dgm:prSet custT="1"/>
      <dgm:spPr/>
      <dgm:t>
        <a:bodyPr/>
        <a:lstStyle/>
        <a:p>
          <a:r>
            <a:rPr lang="en-US" sz="1100" dirty="0">
              <a:latin typeface="Arial"/>
              <a:cs typeface="Arial"/>
            </a:rPr>
            <a:t>CCE Toolkit</a:t>
          </a: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a:p>
          <a:endParaRPr lang="en-US" sz="1100" dirty="0">
            <a:latin typeface="Arial"/>
            <a:cs typeface="Arial"/>
          </a:endParaRPr>
        </a:p>
      </dgm:t>
    </dgm:pt>
    <dgm:pt modelId="{106FF0A1-E8E7-41BE-B85F-0B144FFB4342}" type="parTrans" cxnId="{545F18D8-502B-426D-9D7F-1CB5408C63E4}">
      <dgm:prSet/>
      <dgm:spPr/>
      <dgm:t>
        <a:bodyPr/>
        <a:lstStyle/>
        <a:p>
          <a:endParaRPr lang="en-US"/>
        </a:p>
      </dgm:t>
    </dgm:pt>
    <dgm:pt modelId="{A13B9495-A8D0-49D7-983C-DE362AE3F74A}" type="sibTrans" cxnId="{545F18D8-502B-426D-9D7F-1CB5408C63E4}">
      <dgm:prSet/>
      <dgm:spPr/>
      <dgm:t>
        <a:bodyPr/>
        <a:lstStyle/>
        <a:p>
          <a:endParaRPr lang="en-US"/>
        </a:p>
      </dgm:t>
    </dgm:pt>
    <dgm:pt modelId="{71112CAB-3863-410A-86C1-4845288048BA}" type="pres">
      <dgm:prSet presAssocID="{1B099A21-4236-483B-9A0B-6AE3B8072CBB}" presName="diagram" presStyleCnt="0">
        <dgm:presLayoutVars>
          <dgm:dir/>
          <dgm:resizeHandles val="exact"/>
        </dgm:presLayoutVars>
      </dgm:prSet>
      <dgm:spPr/>
    </dgm:pt>
    <dgm:pt modelId="{25DE26F9-4C3B-40B0-A27A-0F4FC70D35A1}" type="pres">
      <dgm:prSet presAssocID="{8E1CC27F-2700-4B95-8338-8263E986FFF6}" presName="node" presStyleLbl="node1" presStyleIdx="0" presStyleCnt="6">
        <dgm:presLayoutVars>
          <dgm:bulletEnabled val="1"/>
        </dgm:presLayoutVars>
      </dgm:prSet>
      <dgm:spPr/>
    </dgm:pt>
    <dgm:pt modelId="{93478198-AADB-4E63-AEE9-45072E952FE2}" type="pres">
      <dgm:prSet presAssocID="{C567F8E4-FD59-4C32-85E6-BD2FE661B3E3}" presName="sibTrans" presStyleCnt="0"/>
      <dgm:spPr/>
    </dgm:pt>
    <dgm:pt modelId="{2E82E335-2971-496A-9218-6F65FFCF0813}" type="pres">
      <dgm:prSet presAssocID="{254F2075-A47D-41AA-B812-7A396CD371A0}" presName="node" presStyleLbl="node1" presStyleIdx="1" presStyleCnt="6">
        <dgm:presLayoutVars>
          <dgm:bulletEnabled val="1"/>
        </dgm:presLayoutVars>
      </dgm:prSet>
      <dgm:spPr/>
    </dgm:pt>
    <dgm:pt modelId="{408D24B1-94DC-4C52-B8CB-6ECA51560A48}" type="pres">
      <dgm:prSet presAssocID="{3154B284-611B-4FB7-97A4-E1829308980F}" presName="sibTrans" presStyleCnt="0"/>
      <dgm:spPr/>
    </dgm:pt>
    <dgm:pt modelId="{B44FD402-9757-4450-804F-E7727E63CC1F}" type="pres">
      <dgm:prSet presAssocID="{59FD6AC3-D0C6-46BE-968A-C589268E8BA1}" presName="node" presStyleLbl="node1" presStyleIdx="2" presStyleCnt="6">
        <dgm:presLayoutVars>
          <dgm:bulletEnabled val="1"/>
        </dgm:presLayoutVars>
      </dgm:prSet>
      <dgm:spPr/>
    </dgm:pt>
    <dgm:pt modelId="{29559BCE-0295-43C2-B221-21C4960F30BB}" type="pres">
      <dgm:prSet presAssocID="{B30CD2AA-D3CD-44BC-BE7B-69E0ADDFC56A}" presName="sibTrans" presStyleCnt="0"/>
      <dgm:spPr/>
    </dgm:pt>
    <dgm:pt modelId="{DDD692D0-7A93-4F68-A913-AD7287AD81FF}" type="pres">
      <dgm:prSet presAssocID="{49A85C30-1E28-4D75-814F-7BEEB8752C17}" presName="node" presStyleLbl="node1" presStyleIdx="3" presStyleCnt="6">
        <dgm:presLayoutVars>
          <dgm:bulletEnabled val="1"/>
        </dgm:presLayoutVars>
      </dgm:prSet>
      <dgm:spPr/>
    </dgm:pt>
    <dgm:pt modelId="{E40BECB4-CD0E-4F7F-89B5-37F4CAE3C237}" type="pres">
      <dgm:prSet presAssocID="{A0871F5C-EC68-42FC-9051-B02165E9FF1D}" presName="sibTrans" presStyleCnt="0"/>
      <dgm:spPr/>
    </dgm:pt>
    <dgm:pt modelId="{DECF994E-24B2-4FCC-8C5A-AEF1074995B3}" type="pres">
      <dgm:prSet presAssocID="{7244371E-228E-4EEE-9DCC-1CD003B02438}" presName="node" presStyleLbl="node1" presStyleIdx="4" presStyleCnt="6">
        <dgm:presLayoutVars>
          <dgm:bulletEnabled val="1"/>
        </dgm:presLayoutVars>
      </dgm:prSet>
      <dgm:spPr/>
    </dgm:pt>
    <dgm:pt modelId="{49CADDE3-EBE3-4085-9F3B-E2F2E5BF6EAD}" type="pres">
      <dgm:prSet presAssocID="{A657A30A-C439-4EF6-BE4D-D1A58C29405A}" presName="sibTrans" presStyleCnt="0"/>
      <dgm:spPr/>
    </dgm:pt>
    <dgm:pt modelId="{5B66B8CB-A1CD-497D-81EE-1B86273F2DE2}" type="pres">
      <dgm:prSet presAssocID="{7D228AA2-EAE9-4B7F-81F8-7B22867A8CD4}" presName="node" presStyleLbl="node1" presStyleIdx="5" presStyleCnt="6">
        <dgm:presLayoutVars>
          <dgm:bulletEnabled val="1"/>
        </dgm:presLayoutVars>
      </dgm:prSet>
      <dgm:spPr/>
    </dgm:pt>
  </dgm:ptLst>
  <dgm:cxnLst>
    <dgm:cxn modelId="{B5EF0A02-22B5-4450-9EEA-68AB3845643C}" type="presOf" srcId="{8E1CC27F-2700-4B95-8338-8263E986FFF6}" destId="{25DE26F9-4C3B-40B0-A27A-0F4FC70D35A1}" srcOrd="0" destOrd="0" presId="urn:microsoft.com/office/officeart/2005/8/layout/default"/>
    <dgm:cxn modelId="{470CFD05-32D9-45E8-9DA4-65B51188AA10}" type="presOf" srcId="{7244371E-228E-4EEE-9DCC-1CD003B02438}" destId="{DECF994E-24B2-4FCC-8C5A-AEF1074995B3}" srcOrd="0" destOrd="0" presId="urn:microsoft.com/office/officeart/2005/8/layout/default"/>
    <dgm:cxn modelId="{9258500C-2BFF-43FA-809E-2DD2D485D96D}" type="presOf" srcId="{1B099A21-4236-483B-9A0B-6AE3B8072CBB}" destId="{71112CAB-3863-410A-86C1-4845288048BA}" srcOrd="0" destOrd="0" presId="urn:microsoft.com/office/officeart/2005/8/layout/default"/>
    <dgm:cxn modelId="{FB04B40D-10D7-45F5-BCAB-283111CD6084}" type="presOf" srcId="{59FD6AC3-D0C6-46BE-968A-C589268E8BA1}" destId="{B44FD402-9757-4450-804F-E7727E63CC1F}" srcOrd="0" destOrd="0" presId="urn:microsoft.com/office/officeart/2005/8/layout/default"/>
    <dgm:cxn modelId="{BA92B716-B7C7-4BD1-B44A-48CDDB9572BE}" srcId="{1B099A21-4236-483B-9A0B-6AE3B8072CBB}" destId="{7244371E-228E-4EEE-9DCC-1CD003B02438}" srcOrd="4" destOrd="0" parTransId="{66D949FF-4F72-40B1-92FB-7B5751659C13}" sibTransId="{A657A30A-C439-4EF6-BE4D-D1A58C29405A}"/>
    <dgm:cxn modelId="{B8D95F21-BA5B-4848-9E2D-530163BC9EE8}" type="presOf" srcId="{254F2075-A47D-41AA-B812-7A396CD371A0}" destId="{2E82E335-2971-496A-9218-6F65FFCF0813}" srcOrd="0" destOrd="0" presId="urn:microsoft.com/office/officeart/2005/8/layout/default"/>
    <dgm:cxn modelId="{AC10898C-1D32-4BDF-B6FA-4B8FC9A1FDC5}" type="presOf" srcId="{7D228AA2-EAE9-4B7F-81F8-7B22867A8CD4}" destId="{5B66B8CB-A1CD-497D-81EE-1B86273F2DE2}" srcOrd="0" destOrd="0" presId="urn:microsoft.com/office/officeart/2005/8/layout/default"/>
    <dgm:cxn modelId="{F297E999-23CF-449A-A800-DA899A94A977}" srcId="{1B099A21-4236-483B-9A0B-6AE3B8072CBB}" destId="{8E1CC27F-2700-4B95-8338-8263E986FFF6}" srcOrd="0" destOrd="0" parTransId="{548BB9B2-3A7D-4B30-9E44-9AD5A37053A1}" sibTransId="{C567F8E4-FD59-4C32-85E6-BD2FE661B3E3}"/>
    <dgm:cxn modelId="{14ECC8A5-F143-456B-B3A5-CF06E1E5A764}" srcId="{1B099A21-4236-483B-9A0B-6AE3B8072CBB}" destId="{59FD6AC3-D0C6-46BE-968A-C589268E8BA1}" srcOrd="2" destOrd="0" parTransId="{96C5DA2D-28FE-49AE-9F0D-0467721C593B}" sibTransId="{B30CD2AA-D3CD-44BC-BE7B-69E0ADDFC56A}"/>
    <dgm:cxn modelId="{545F18D8-502B-426D-9D7F-1CB5408C63E4}" srcId="{1B099A21-4236-483B-9A0B-6AE3B8072CBB}" destId="{7D228AA2-EAE9-4B7F-81F8-7B22867A8CD4}" srcOrd="5" destOrd="0" parTransId="{106FF0A1-E8E7-41BE-B85F-0B144FFB4342}" sibTransId="{A13B9495-A8D0-49D7-983C-DE362AE3F74A}"/>
    <dgm:cxn modelId="{497A2EE2-CF09-453A-91EE-1B839F85A371}" type="presOf" srcId="{49A85C30-1E28-4D75-814F-7BEEB8752C17}" destId="{DDD692D0-7A93-4F68-A913-AD7287AD81FF}" srcOrd="0" destOrd="0" presId="urn:microsoft.com/office/officeart/2005/8/layout/default"/>
    <dgm:cxn modelId="{EBB035FA-DA34-4F16-9E14-CFBC7BEBBD5D}" srcId="{1B099A21-4236-483B-9A0B-6AE3B8072CBB}" destId="{49A85C30-1E28-4D75-814F-7BEEB8752C17}" srcOrd="3" destOrd="0" parTransId="{6FD8AFDC-69B7-4FB2-8AD7-5FD0817FF663}" sibTransId="{A0871F5C-EC68-42FC-9051-B02165E9FF1D}"/>
    <dgm:cxn modelId="{3A1CA6FC-CBEA-41F6-A5E2-AE72CCDDFA38}" srcId="{1B099A21-4236-483B-9A0B-6AE3B8072CBB}" destId="{254F2075-A47D-41AA-B812-7A396CD371A0}" srcOrd="1" destOrd="0" parTransId="{E912C232-17E8-4971-AD77-EC62B5E9A49C}" sibTransId="{3154B284-611B-4FB7-97A4-E1829308980F}"/>
    <dgm:cxn modelId="{4D6F2328-2330-42CA-9201-63C1220370CD}" type="presParOf" srcId="{71112CAB-3863-410A-86C1-4845288048BA}" destId="{25DE26F9-4C3B-40B0-A27A-0F4FC70D35A1}" srcOrd="0" destOrd="0" presId="urn:microsoft.com/office/officeart/2005/8/layout/default"/>
    <dgm:cxn modelId="{A1714BDB-B161-4A02-9B0C-7CD15DCED2CA}" type="presParOf" srcId="{71112CAB-3863-410A-86C1-4845288048BA}" destId="{93478198-AADB-4E63-AEE9-45072E952FE2}" srcOrd="1" destOrd="0" presId="urn:microsoft.com/office/officeart/2005/8/layout/default"/>
    <dgm:cxn modelId="{8196EAC4-26BA-458B-868D-D135BC55DCAC}" type="presParOf" srcId="{71112CAB-3863-410A-86C1-4845288048BA}" destId="{2E82E335-2971-496A-9218-6F65FFCF0813}" srcOrd="2" destOrd="0" presId="urn:microsoft.com/office/officeart/2005/8/layout/default"/>
    <dgm:cxn modelId="{275B06E4-AB99-4859-B38A-BEC1E5C3B024}" type="presParOf" srcId="{71112CAB-3863-410A-86C1-4845288048BA}" destId="{408D24B1-94DC-4C52-B8CB-6ECA51560A48}" srcOrd="3" destOrd="0" presId="urn:microsoft.com/office/officeart/2005/8/layout/default"/>
    <dgm:cxn modelId="{D597FB96-CEE3-4D0A-962C-A11FE14A1832}" type="presParOf" srcId="{71112CAB-3863-410A-86C1-4845288048BA}" destId="{B44FD402-9757-4450-804F-E7727E63CC1F}" srcOrd="4" destOrd="0" presId="urn:microsoft.com/office/officeart/2005/8/layout/default"/>
    <dgm:cxn modelId="{AEE957F2-ACBB-4FB7-B9B4-8EC903FF1280}" type="presParOf" srcId="{71112CAB-3863-410A-86C1-4845288048BA}" destId="{29559BCE-0295-43C2-B221-21C4960F30BB}" srcOrd="5" destOrd="0" presId="urn:microsoft.com/office/officeart/2005/8/layout/default"/>
    <dgm:cxn modelId="{51C76B53-2A78-48F2-8AA8-CE57989B9BA0}" type="presParOf" srcId="{71112CAB-3863-410A-86C1-4845288048BA}" destId="{DDD692D0-7A93-4F68-A913-AD7287AD81FF}" srcOrd="6" destOrd="0" presId="urn:microsoft.com/office/officeart/2005/8/layout/default"/>
    <dgm:cxn modelId="{9B547C17-A81F-4CD1-BD74-5BC654BE291E}" type="presParOf" srcId="{71112CAB-3863-410A-86C1-4845288048BA}" destId="{E40BECB4-CD0E-4F7F-89B5-37F4CAE3C237}" srcOrd="7" destOrd="0" presId="urn:microsoft.com/office/officeart/2005/8/layout/default"/>
    <dgm:cxn modelId="{FD29E4C2-7B10-461F-8002-27D3B02C6727}" type="presParOf" srcId="{71112CAB-3863-410A-86C1-4845288048BA}" destId="{DECF994E-24B2-4FCC-8C5A-AEF1074995B3}" srcOrd="8" destOrd="0" presId="urn:microsoft.com/office/officeart/2005/8/layout/default"/>
    <dgm:cxn modelId="{8C2BE88C-FC40-4FA6-865B-F912FD4E7D30}" type="presParOf" srcId="{71112CAB-3863-410A-86C1-4845288048BA}" destId="{49CADDE3-EBE3-4085-9F3B-E2F2E5BF6EAD}" srcOrd="9" destOrd="0" presId="urn:microsoft.com/office/officeart/2005/8/layout/default"/>
    <dgm:cxn modelId="{57C396E8-F84A-4273-87E4-452DFAA69406}" type="presParOf" srcId="{71112CAB-3863-410A-86C1-4845288048BA}" destId="{5B66B8CB-A1CD-497D-81EE-1B86273F2DE2}"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DE26F9-4C3B-40B0-A27A-0F4FC70D35A1}">
      <dsp:nvSpPr>
        <dsp:cNvPr id="0" name=""/>
        <dsp:cNvSpPr/>
      </dsp:nvSpPr>
      <dsp:spPr>
        <a:xfrm>
          <a:off x="562" y="653125"/>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a:cs typeface="Arial"/>
            </a:rPr>
            <a:t>Intelligence Guide </a:t>
          </a: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dsp:txBody>
      <dsp:txXfrm>
        <a:off x="562" y="653125"/>
        <a:ext cx="2195610" cy="1317366"/>
      </dsp:txXfrm>
    </dsp:sp>
    <dsp:sp modelId="{2E82E335-2971-496A-9218-6F65FFCF0813}">
      <dsp:nvSpPr>
        <dsp:cNvPr id="0" name=""/>
        <dsp:cNvSpPr/>
      </dsp:nvSpPr>
      <dsp:spPr>
        <a:xfrm>
          <a:off x="2415734" y="653125"/>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100" kern="1200" dirty="0">
              <a:latin typeface="Arial"/>
              <a:cs typeface="Arial"/>
            </a:rPr>
            <a:t>Guides for parents</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100" kern="1200" dirty="0">
            <a:latin typeface="Arial"/>
            <a:cs typeface="Arial"/>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en-US" sz="1100" kern="1200" dirty="0">
            <a:latin typeface="Arial"/>
            <a:cs typeface="Arial"/>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en-US" sz="1100" kern="1200" dirty="0">
            <a:latin typeface="Arial"/>
            <a:cs typeface="Arial"/>
          </a:endParaRPr>
        </a:p>
        <a:p>
          <a:pPr marL="0" marR="0" lvl="0" indent="0" algn="ctr" defTabSz="914400" eaLnBrk="1" fontAlgn="auto" latinLnBrk="0" hangingPunct="1">
            <a:lnSpc>
              <a:spcPct val="100000"/>
            </a:lnSpc>
            <a:spcBef>
              <a:spcPct val="0"/>
            </a:spcBef>
            <a:spcAft>
              <a:spcPts val="0"/>
            </a:spcAft>
            <a:buClrTx/>
            <a:buSzTx/>
            <a:buFontTx/>
            <a:buNone/>
            <a:tabLst/>
            <a:defRPr/>
          </a:pPr>
          <a:endParaRPr lang="en-US" sz="1100" kern="1200" dirty="0">
            <a:latin typeface="Arial"/>
            <a:cs typeface="Arial"/>
          </a:endParaRPr>
        </a:p>
        <a:p>
          <a:pPr marL="0" marR="0" lvl="0" indent="0" algn="ctr" defTabSz="914400" eaLnBrk="1" fontAlgn="auto" latinLnBrk="0" hangingPunct="1">
            <a:lnSpc>
              <a:spcPct val="100000"/>
            </a:lnSpc>
            <a:spcBef>
              <a:spcPct val="0"/>
            </a:spcBef>
            <a:spcAft>
              <a:spcPts val="0"/>
            </a:spcAft>
            <a:buClrTx/>
            <a:buSzTx/>
            <a:buFontTx/>
            <a:buNone/>
            <a:tabLst/>
            <a:defRPr/>
          </a:pPr>
          <a:r>
            <a:rPr lang="en-US" sz="1100" kern="1200" dirty="0">
              <a:latin typeface="Arial"/>
              <a:cs typeface="Arial"/>
            </a:rPr>
            <a:t> </a:t>
          </a:r>
        </a:p>
        <a:p>
          <a:pPr marL="0" marR="0" lvl="0" indent="0" algn="ctr" defTabSz="914400" eaLnBrk="1" fontAlgn="auto" latinLnBrk="0" hangingPunct="1">
            <a:lnSpc>
              <a:spcPct val="100000"/>
            </a:lnSpc>
            <a:spcBef>
              <a:spcPct val="0"/>
            </a:spcBef>
            <a:spcAft>
              <a:spcPts val="0"/>
            </a:spcAft>
            <a:buClrTx/>
            <a:buSzTx/>
            <a:buFontTx/>
            <a:buNone/>
            <a:tabLst/>
            <a:defRPr/>
          </a:pPr>
          <a:endParaRPr lang="en-US" sz="1100" kern="1200" dirty="0">
            <a:latin typeface="Arial"/>
            <a:cs typeface="Arial"/>
          </a:endParaRPr>
        </a:p>
      </dsp:txBody>
      <dsp:txXfrm>
        <a:off x="2415734" y="653125"/>
        <a:ext cx="2195610" cy="1317366"/>
      </dsp:txXfrm>
    </dsp:sp>
    <dsp:sp modelId="{B44FD402-9757-4450-804F-E7727E63CC1F}">
      <dsp:nvSpPr>
        <dsp:cNvPr id="0" name=""/>
        <dsp:cNvSpPr/>
      </dsp:nvSpPr>
      <dsp:spPr>
        <a:xfrm>
          <a:off x="562" y="2190052"/>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a:cs typeface="Arial"/>
            </a:rPr>
            <a:t>Disruption checklist</a:t>
          </a: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dsp:txBody>
      <dsp:txXfrm>
        <a:off x="562" y="2190052"/>
        <a:ext cx="2195610" cy="1317366"/>
      </dsp:txXfrm>
    </dsp:sp>
    <dsp:sp modelId="{DDD692D0-7A93-4F68-A913-AD7287AD81FF}">
      <dsp:nvSpPr>
        <dsp:cNvPr id="0" name=""/>
        <dsp:cNvSpPr/>
      </dsp:nvSpPr>
      <dsp:spPr>
        <a:xfrm>
          <a:off x="2415734" y="2190052"/>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a:cs typeface="Arial"/>
            </a:rPr>
            <a:t>NRM guide</a:t>
          </a: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dsp:txBody>
      <dsp:txXfrm>
        <a:off x="2415734" y="2190052"/>
        <a:ext cx="2195610" cy="1317366"/>
      </dsp:txXfrm>
    </dsp:sp>
    <dsp:sp modelId="{DECF994E-24B2-4FCC-8C5A-AEF1074995B3}">
      <dsp:nvSpPr>
        <dsp:cNvPr id="0" name=""/>
        <dsp:cNvSpPr/>
      </dsp:nvSpPr>
      <dsp:spPr>
        <a:xfrm>
          <a:off x="562" y="3726980"/>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panose="020B0604020202020204" pitchFamily="34" charset="0"/>
              <a:cs typeface="Arial" panose="020B0604020202020204" pitchFamily="34" charset="0"/>
            </a:rPr>
            <a:t>Language guide</a:t>
          </a:r>
        </a:p>
        <a:p>
          <a:pPr marL="0" lvl="0" indent="0" algn="ctr" defTabSz="48895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a:p>
          <a:pPr marL="0" lvl="0" indent="0" algn="ctr" defTabSz="48895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a:p>
          <a:pPr marL="0" lvl="0" indent="0" algn="ctr" defTabSz="48895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a:p>
          <a:pPr marL="0" lvl="0" indent="0" algn="ctr" defTabSz="48895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a:p>
          <a:pPr marL="0" lvl="0" indent="0" algn="ctr" defTabSz="488950">
            <a:lnSpc>
              <a:spcPct val="90000"/>
            </a:lnSpc>
            <a:spcBef>
              <a:spcPct val="0"/>
            </a:spcBef>
            <a:spcAft>
              <a:spcPct val="35000"/>
            </a:spcAft>
            <a:buNone/>
          </a:pPr>
          <a:endParaRPr lang="en-US" sz="1100" kern="1200" dirty="0">
            <a:latin typeface="Arial" panose="020B0604020202020204" pitchFamily="34" charset="0"/>
            <a:cs typeface="Arial" panose="020B0604020202020204" pitchFamily="34" charset="0"/>
          </a:endParaRPr>
        </a:p>
      </dsp:txBody>
      <dsp:txXfrm>
        <a:off x="562" y="3726980"/>
        <a:ext cx="2195610" cy="1317366"/>
      </dsp:txXfrm>
    </dsp:sp>
    <dsp:sp modelId="{5B66B8CB-A1CD-497D-81EE-1B86273F2DE2}">
      <dsp:nvSpPr>
        <dsp:cNvPr id="0" name=""/>
        <dsp:cNvSpPr/>
      </dsp:nvSpPr>
      <dsp:spPr>
        <a:xfrm>
          <a:off x="2415734" y="3726980"/>
          <a:ext cx="2195610" cy="1317366"/>
        </a:xfrm>
        <a:prstGeom prst="rect">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Arial"/>
              <a:cs typeface="Arial"/>
            </a:rPr>
            <a:t>CCE Toolkit</a:t>
          </a: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a:p>
          <a:pPr marL="0" lvl="0" indent="0" algn="ctr" defTabSz="488950">
            <a:lnSpc>
              <a:spcPct val="90000"/>
            </a:lnSpc>
            <a:spcBef>
              <a:spcPct val="0"/>
            </a:spcBef>
            <a:spcAft>
              <a:spcPct val="35000"/>
            </a:spcAft>
            <a:buNone/>
          </a:pPr>
          <a:endParaRPr lang="en-US" sz="1100" kern="1200" dirty="0">
            <a:latin typeface="Arial"/>
            <a:cs typeface="Arial"/>
          </a:endParaRPr>
        </a:p>
      </dsp:txBody>
      <dsp:txXfrm>
        <a:off x="2415734" y="3726980"/>
        <a:ext cx="2195610" cy="13173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1A1423-FB55-4598-AF3D-875E359865D5}" type="datetimeFigureOut">
              <a:rPr lang="en-GB" smtClean="0"/>
              <a:t>21/11/2019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BA300C-17D2-4509-8777-3A493BCC512C}" type="slidenum">
              <a:rPr lang="en-GB" smtClean="0"/>
              <a:t>‹#›</a:t>
            </a:fld>
            <a:endParaRPr lang="en-GB"/>
          </a:p>
        </p:txBody>
      </p:sp>
    </p:spTree>
    <p:extLst>
      <p:ext uri="{BB962C8B-B14F-4D97-AF65-F5344CB8AC3E}">
        <p14:creationId xmlns:p14="http://schemas.microsoft.com/office/powerpoint/2010/main" val="1765003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rip.org.uk/"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www.gov.uk/government/news/new-programme-to-protect-children-at-risk-of-exploitation" TargetMode="External"/><Relationship Id="rId5" Type="http://schemas.openxmlformats.org/officeDocument/2006/relationships/hyperlink" Target="https://www.beds.ac.uk/" TargetMode="External"/><Relationship Id="rId4" Type="http://schemas.openxmlformats.org/officeDocument/2006/relationships/hyperlink" Target="https://www.childrenssociety.org.uk/"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TCS,</a:t>
            </a:r>
            <a:r>
              <a:rPr lang="en-GB" baseline="0" dirty="0"/>
              <a:t> we have three national programmes that focus on exploitation.</a:t>
            </a:r>
          </a:p>
          <a:p>
            <a:endParaRPr lang="en-GB" baseline="0" dirty="0"/>
          </a:p>
          <a:p>
            <a:r>
              <a:rPr lang="en-GB" baseline="0" dirty="0"/>
              <a:t>Tackling Child Exploitation – this is a brand new programme in partnership with University of Bedfordshire and Research in Practice.  Local areas – not just local authorities can apply for bespoke support. The programme are now taking applications – closes on 19</a:t>
            </a:r>
            <a:r>
              <a:rPr lang="en-GB" baseline="30000" dirty="0"/>
              <a:t>th</a:t>
            </a:r>
            <a:r>
              <a:rPr lang="en-GB" baseline="0" dirty="0"/>
              <a:t> Nov. The programme will also host a website which will promote resources, guidance and policy for multi-agency professionals to use.</a:t>
            </a:r>
          </a:p>
          <a:p>
            <a:endParaRPr lang="en-GB" baseline="0" dirty="0"/>
          </a:p>
          <a:p>
            <a:r>
              <a:rPr lang="en-GB" baseline="0" dirty="0"/>
              <a:t>Disrupting Exploitation – this is a three year programme funded by the Big Lottery – it runs in London, Birmingham and Manchester and each area has a small local team working directly with young people at risk of or being criminally exploited and they also work to change the systems which are failing young people.   This programme was set up on the principle of ‘different children, same problem’. As we all know, through our work and the young people we support, they are different children but they are all facing the same problems in the systems surrounding them. Whether that was the criminal justice system, police, education, health, social care or in the community. So our teams were set up to empower frontline practitioners to not only work with young people directly but work with the systems around young people to better protect them. </a:t>
            </a:r>
          </a:p>
          <a:p>
            <a:endParaRPr lang="en-GB" baseline="0" dirty="0"/>
          </a:p>
          <a:p>
            <a:r>
              <a:rPr lang="en-GB" baseline="0" dirty="0"/>
              <a:t>Prevention programme – this programme ran in 2017-2018 and has recently been refunded from April this year </a:t>
            </a:r>
            <a:r>
              <a:rPr lang="en-GB" baseline="0" dirty="0" err="1"/>
              <a:t>til</a:t>
            </a:r>
            <a:r>
              <a:rPr lang="en-GB" baseline="0" dirty="0"/>
              <a:t> March 2020.  We have ten prevention officers all working in designated policing regions across England and Wales. We do not work directly with young people but we work closely with Regional Organised Crime Units to deliver preventative activity (tasks) in relation to sexual exploitation, criminal exploitation and modern slavery. A lot of our work consists of contextual safeguarding approaches; we raise awareness and train to what we call ‘unusual partners’, We work with ‘unusual partners’ to deliver contextual safeguarding approaches.</a:t>
            </a:r>
          </a:p>
          <a:p>
            <a:endParaRPr lang="en-GB" baseline="0" dirty="0"/>
          </a:p>
          <a:p>
            <a:r>
              <a:rPr lang="en-GB" baseline="0" dirty="0"/>
              <a:t>We often talk about ‘whole systems approach’ to tackling exploitation – which we do need. We also need to be identifying the parts of the system that we are working in that need changing and work together to tackle this.</a:t>
            </a:r>
          </a:p>
          <a:p>
            <a:endParaRPr lang="en-GB" baseline="0" dirty="0"/>
          </a:p>
          <a:p>
            <a:r>
              <a:rPr lang="en-GB" baseline="0" dirty="0"/>
              <a:t>We do this across all three national programmes– empowering the workforce to be system changers and designing &amp; delivering frontline programmes with an explicit systems change focus</a:t>
            </a:r>
          </a:p>
          <a:p>
            <a:endParaRPr lang="en-GB" baseline="0" dirty="0"/>
          </a:p>
          <a:p>
            <a:r>
              <a:rPr lang="en-GB" baseline="0" dirty="0"/>
              <a:t>We cannot do this in isolation and have to work in partnership with everyone – young people, parents and carers included in this.   Our learning from our direct work directly feeds into our programmes.</a:t>
            </a:r>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D88BEE-BA27-418F-9439-BBD3021A2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9679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Children’s Society is a voluntary sector organisation with 140 years’ experience of supporting some of the most vulnerable children.  We are particularly focusing on vulnerable adolescents, those who are affected by child sexual exploitations, child criminal exploitation. We run direct services, supporting children one to one and through the group work but also advocate for changes to policy and guidance through our policy, research and campaigns. </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5940B35-18DE-4799-BB37-16F8BC91F5E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09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Before presenting the findings of the research I wanted to provide a bit of a context in terms of definition we used and legal frameworks we explored.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Firstly the definitions. This research focussed on child criminal exploitation and the county lines model of child criminal exploitation specifically. We recognise that these terms are not synonymous.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hear of children being criminally exploited in many ways: forced to work in cannabis factories; coerced into moving drugs across the country; forced to shoplift, pickpocket or threaten violence against others. </a:t>
            </a:r>
          </a:p>
          <a:p>
            <a:r>
              <a:rPr lang="en-GB" sz="1200" kern="1200" dirty="0">
                <a:solidFill>
                  <a:schemeClr val="tx1"/>
                </a:solidFill>
                <a:effectLst/>
                <a:latin typeface="+mn-lt"/>
                <a:ea typeface="+mn-ea"/>
                <a:cs typeface="+mn-cs"/>
              </a:rPr>
              <a:t>Some of these examples may be linked to exploitation by county lines networks, some may be stepping stones to exploitation by criminal network, others may not be related to county lines but are never the less instances of children are being cynically exploited with the promise of money, drugs, status and affection and controlled using threats, violence and sexual abuse, leaving them traumatised and living in fear – fitting the definition of child criminal exploitation.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In this research we asked questions about child criminal exploitation more generally  and referred to the definition from the Serious Violence</a:t>
            </a:r>
            <a:r>
              <a:rPr lang="en-GB" sz="1200" kern="1200" baseline="0" dirty="0">
                <a:solidFill>
                  <a:schemeClr val="tx1"/>
                </a:solidFill>
                <a:effectLst/>
                <a:latin typeface="+mn-lt"/>
                <a:ea typeface="+mn-ea"/>
                <a:cs typeface="+mn-cs"/>
              </a:rPr>
              <a:t> strategy </a:t>
            </a:r>
            <a:r>
              <a:rPr lang="en-GB" sz="1200" kern="1200" dirty="0">
                <a:solidFill>
                  <a:schemeClr val="tx1"/>
                </a:solidFill>
                <a:effectLst/>
                <a:latin typeface="+mn-lt"/>
                <a:ea typeface="+mn-ea"/>
                <a:cs typeface="+mn-cs"/>
              </a:rPr>
              <a:t>and about county lines more specifically</a:t>
            </a:r>
            <a:r>
              <a:rPr lang="en-GB" sz="1200" kern="1200" baseline="0" dirty="0">
                <a:solidFill>
                  <a:schemeClr val="tx1"/>
                </a:solidFill>
                <a:effectLst/>
                <a:latin typeface="+mn-lt"/>
                <a:ea typeface="+mn-ea"/>
                <a:cs typeface="+mn-cs"/>
              </a:rPr>
              <a:t> as defined by NCA and referred to by previous presenters.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also important to recognise that children and young people themselves, those who are in exploitative situations or those who are groomed for exploitation are usually not in a position to recognise exploitation. In our practice we use the young person’s definition</a:t>
            </a:r>
            <a:r>
              <a:rPr lang="en-GB" sz="1200" kern="1200" baseline="0" dirty="0">
                <a:solidFill>
                  <a:schemeClr val="tx1"/>
                </a:solidFill>
                <a:effectLst/>
                <a:latin typeface="+mn-lt"/>
                <a:ea typeface="+mn-ea"/>
                <a:cs typeface="+mn-cs"/>
              </a:rPr>
              <a:t> of CCE and through our report aimed to explain how young people are experiencing CCE.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24F43A-1FEA-4643-A217-6FB847196B6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6448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666A77BB-7713-4728-B3F7-B2CA120E835E}"/>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8C20BFD3-9F8E-4310-BDAD-2CD523B705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Why we decided to look into the issue of CCE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research linked</a:t>
            </a:r>
            <a:r>
              <a:rPr lang="en-GB" sz="1200" kern="1200" baseline="0" dirty="0">
                <a:solidFill>
                  <a:schemeClr val="tx1"/>
                </a:solidFill>
                <a:effectLst/>
                <a:latin typeface="+mn-lt"/>
                <a:ea typeface="+mn-ea"/>
                <a:cs typeface="+mn-cs"/>
              </a:rPr>
              <a:t> to learning from our practice. P</a:t>
            </a:r>
            <a:r>
              <a:rPr lang="en-GB" sz="1200" kern="1200" dirty="0">
                <a:solidFill>
                  <a:schemeClr val="tx1"/>
                </a:solidFill>
                <a:effectLst/>
                <a:latin typeface="+mn-lt"/>
                <a:ea typeface="+mn-ea"/>
                <a:cs typeface="+mn-cs"/>
              </a:rPr>
              <a:t>ractitioners were telling us about children and young people who were supported in our projects and who were vulnerable but seen as perpetrators of crime themselves.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Examples shared included: the young boy who was missing for a long time and refusing to return home out of fear for being arrested for skipping court hearing, a young girl in care known to be vulnerable to CSE whose care accommodation was searched and a stash of drugs found in a bag that her ‘boyfriend’ asked her to take care of; young person mentioning in RHI going OT, staying in trap houses but being dismissed by his care worker as it did not ring true to her.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was to our practitioners that these young people were vulnerable but once they were labelled as being in trouble with the law that vulnerability was becoming invisible to services.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That is why we decided to look into the issue, aiming to understand how many children are in similar situations, how they come to becoming so vulnerable and what safeguarding agencies are doing to keep them safe. </a:t>
            </a:r>
          </a:p>
          <a:p>
            <a:r>
              <a:rPr lang="en-GB" sz="1200" b="1" kern="1200" dirty="0">
                <a:solidFill>
                  <a:schemeClr val="tx1"/>
                </a:solidFill>
                <a:effectLst/>
                <a:latin typeface="+mn-lt"/>
                <a:ea typeface="+mn-ea"/>
                <a:cs typeface="+mn-cs"/>
              </a:rPr>
              <a:t>The research methodology </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Literature review</a:t>
            </a:r>
          </a:p>
          <a:p>
            <a:pPr lvl="0"/>
            <a:r>
              <a:rPr lang="en-GB" sz="1200" kern="1200" dirty="0">
                <a:solidFill>
                  <a:schemeClr val="tx1"/>
                </a:solidFill>
                <a:effectLst/>
                <a:latin typeface="+mn-lt"/>
                <a:ea typeface="+mn-ea"/>
                <a:cs typeface="+mn-cs"/>
              </a:rPr>
              <a:t>  Online survey of police staff (202 responses from 28 police forces)</a:t>
            </a:r>
          </a:p>
          <a:p>
            <a:pPr lvl="0"/>
            <a:r>
              <a:rPr lang="en-GB" sz="1200" kern="1200" dirty="0">
                <a:solidFill>
                  <a:schemeClr val="tx1"/>
                </a:solidFill>
                <a:effectLst/>
                <a:latin typeface="+mn-lt"/>
                <a:ea typeface="+mn-ea"/>
                <a:cs typeface="+mn-cs"/>
              </a:rPr>
              <a:t>  Freedom of Information requests to police forces (32 police forces responded) and local authorities (151 responded)</a:t>
            </a:r>
          </a:p>
          <a:p>
            <a:pPr lvl="0"/>
            <a:r>
              <a:rPr lang="en-GB" sz="1200" kern="1200" dirty="0">
                <a:solidFill>
                  <a:schemeClr val="tx1"/>
                </a:solidFill>
                <a:effectLst/>
                <a:latin typeface="+mn-lt"/>
                <a:ea typeface="+mn-ea"/>
                <a:cs typeface="+mn-cs"/>
              </a:rPr>
              <a:t>  Interviews with 15 professionals in 6 local authorities with promising practice </a:t>
            </a:r>
          </a:p>
          <a:p>
            <a:pPr lvl="0"/>
            <a:r>
              <a:rPr lang="en-GB" sz="1200" kern="1200" dirty="0">
                <a:solidFill>
                  <a:schemeClr val="tx1"/>
                </a:solidFill>
                <a:effectLst/>
                <a:latin typeface="+mn-lt"/>
                <a:ea typeface="+mn-ea"/>
                <a:cs typeface="+mn-cs"/>
              </a:rPr>
              <a:t> Interviews with 6 practitioners from The Children’s Society’s projects </a:t>
            </a:r>
          </a:p>
          <a:p>
            <a:endParaRPr lang="en-GB" altLang="en-US" b="1" dirty="0"/>
          </a:p>
        </p:txBody>
      </p:sp>
      <p:sp>
        <p:nvSpPr>
          <p:cNvPr id="19460" name="Slide Number Placeholder 3">
            <a:extLst>
              <a:ext uri="{FF2B5EF4-FFF2-40B4-BE49-F238E27FC236}">
                <a16:creationId xmlns:a16="http://schemas.microsoft.com/office/drawing/2014/main" id="{8F26E1DB-5BF3-4180-B2DE-563A243DD78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AE7FBCDF-EE6B-4181-8397-2BC85638E62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5</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93196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54063AC6-BE4C-4CFF-9C51-66C06B4925CC}"/>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31A4C3C7-CE12-4B9C-B097-B0D1A766C1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Now the findings from the research.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altLang="en-US" dirty="0"/>
              <a:t>If I had to summarise the key</a:t>
            </a:r>
            <a:r>
              <a:rPr lang="en-GB" altLang="en-US" baseline="0" dirty="0"/>
              <a:t> messages for you in a quick way I would say that the key messages from the research are: </a:t>
            </a:r>
            <a:endParaRPr lang="en-GB" altLang="en-US" dirty="0"/>
          </a:p>
          <a:p>
            <a:endParaRPr lang="en-GB" altLang="en-US" baseline="0" dirty="0"/>
          </a:p>
          <a:p>
            <a:pPr marL="171450" indent="-171450">
              <a:spcBef>
                <a:spcPct val="0"/>
              </a:spcBef>
              <a:spcAft>
                <a:spcPct val="0"/>
              </a:spcAft>
              <a:buFont typeface="Arial" panose="020B0604020202020204" pitchFamily="34" charset="0"/>
              <a:buChar char="•"/>
              <a:defRPr/>
            </a:pPr>
            <a:r>
              <a:rPr lang="en-GB" sz="1200" dirty="0"/>
              <a:t>Any child can be vulnerable to child criminal exploitation but there are some factors that make children more vulnerable </a:t>
            </a:r>
          </a:p>
          <a:p>
            <a:pPr marL="171450" indent="-171450">
              <a:spcBef>
                <a:spcPct val="0"/>
              </a:spcBef>
              <a:spcAft>
                <a:spcPct val="0"/>
              </a:spcAft>
              <a:buFont typeface="Arial" panose="020B0604020202020204" pitchFamily="34" charset="0"/>
              <a:buChar char="•"/>
              <a:defRPr/>
            </a:pPr>
            <a:endParaRPr lang="en-GB" sz="1200" dirty="0"/>
          </a:p>
          <a:p>
            <a:pPr marL="171450" indent="-171450">
              <a:spcBef>
                <a:spcPct val="0"/>
              </a:spcBef>
              <a:spcAft>
                <a:spcPct val="0"/>
              </a:spcAft>
              <a:buFont typeface="Arial" panose="020B0604020202020204" pitchFamily="34" charset="0"/>
              <a:buChar char="•"/>
              <a:defRPr/>
            </a:pPr>
            <a:r>
              <a:rPr lang="en-GB" sz="1200" dirty="0"/>
              <a:t>Local safeguarding agencies have not yet positioned themselves well to safeguard children targeted for CCE</a:t>
            </a:r>
          </a:p>
          <a:p>
            <a:pPr marL="171450" indent="-171450">
              <a:spcBef>
                <a:spcPct val="0"/>
              </a:spcBef>
              <a:spcAft>
                <a:spcPct val="0"/>
              </a:spcAft>
              <a:buFont typeface="Arial" panose="020B0604020202020204" pitchFamily="34" charset="0"/>
              <a:buChar char="•"/>
              <a:defRPr/>
            </a:pPr>
            <a:endParaRPr lang="en-GB" altLang="en-US" sz="1200" dirty="0"/>
          </a:p>
          <a:p>
            <a:pPr marL="171450" indent="-171450">
              <a:spcBef>
                <a:spcPct val="0"/>
              </a:spcBef>
              <a:spcAft>
                <a:spcPct val="0"/>
              </a:spcAft>
              <a:buFont typeface="Arial" panose="020B0604020202020204" pitchFamily="34" charset="0"/>
              <a:buChar char="•"/>
              <a:defRPr/>
            </a:pPr>
            <a:r>
              <a:rPr lang="en-GB" sz="1200" dirty="0"/>
              <a:t>Children are not yet seen and treated as victims they are more likely to be seen and treated as perpetrators of crime.</a:t>
            </a:r>
          </a:p>
          <a:p>
            <a:pPr marL="171450" indent="-171450">
              <a:spcBef>
                <a:spcPct val="0"/>
              </a:spcBef>
              <a:spcAft>
                <a:spcPct val="0"/>
              </a:spcAft>
              <a:buFont typeface="Arial" panose="020B0604020202020204" pitchFamily="34" charset="0"/>
              <a:buChar char="•"/>
              <a:defRPr/>
            </a:pPr>
            <a:endParaRPr lang="en-GB" altLang="en-US" sz="1200" dirty="0"/>
          </a:p>
          <a:p>
            <a:pPr marL="0" indent="0">
              <a:spcBef>
                <a:spcPct val="0"/>
              </a:spcBef>
              <a:spcAft>
                <a:spcPct val="0"/>
              </a:spcAft>
              <a:buFont typeface="Arial" panose="020B0604020202020204" pitchFamily="34" charset="0"/>
              <a:buNone/>
              <a:defRPr/>
            </a:pPr>
            <a:r>
              <a:rPr lang="en-GB" altLang="en-US" sz="1200" dirty="0"/>
              <a:t>Lets explore</a:t>
            </a:r>
            <a:r>
              <a:rPr lang="en-GB" altLang="en-US" sz="1200" baseline="0" dirty="0"/>
              <a:t> these messages in detail.</a:t>
            </a:r>
            <a:endParaRPr lang="en-GB" altLang="en-US" sz="1200" dirty="0"/>
          </a:p>
        </p:txBody>
      </p:sp>
      <p:sp>
        <p:nvSpPr>
          <p:cNvPr id="25604" name="Slide Number Placeholder 3">
            <a:extLst>
              <a:ext uri="{FF2B5EF4-FFF2-40B4-BE49-F238E27FC236}">
                <a16:creationId xmlns:a16="http://schemas.microsoft.com/office/drawing/2014/main" id="{AE8DF8F2-1C60-4BE0-A514-85EEFFE704C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603DA2BE-A48C-4516-A23D-A627EADEF58B}"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6</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31899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B1F7DF8-0094-4CD2-B534-C91331E4724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17518594-61B2-4E3C-9FCC-E4D7208CB3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The first one to consider  is </a:t>
            </a:r>
            <a:r>
              <a:rPr lang="en-GB" sz="1200" b="1" kern="1200" dirty="0">
                <a:solidFill>
                  <a:schemeClr val="tx1"/>
                </a:solidFill>
                <a:effectLst/>
                <a:latin typeface="+mn-lt"/>
                <a:ea typeface="+mn-ea"/>
                <a:cs typeface="+mn-cs"/>
              </a:rPr>
              <a:t>that local safeguarding agencies have not yet positioned themselves well to tackle child criminal exploitation.</a:t>
            </a:r>
            <a:r>
              <a:rPr lang="en-GB" sz="1200" kern="1200" dirty="0">
                <a:solidFill>
                  <a:schemeClr val="tx1"/>
                </a:solidFill>
                <a:effectLst/>
                <a:latin typeface="+mn-lt"/>
                <a:ea typeface="+mn-ea"/>
                <a:cs typeface="+mn-cs"/>
              </a:rPr>
              <a:t>  What we have found out that around 40% of police staff who we surveyed for the research said that they had seen county lines operations in their areas for at least five years.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 there perception of whether child criminal exploitation was a priority in their area varied. With 40% of respondents saying that</a:t>
            </a:r>
            <a:r>
              <a:rPr lang="en-GB" sz="1200" kern="1200" baseline="0" dirty="0">
                <a:solidFill>
                  <a:schemeClr val="tx1"/>
                </a:solidFill>
                <a:effectLst/>
                <a:latin typeface="+mn-lt"/>
                <a:ea typeface="+mn-ea"/>
                <a:cs typeface="+mn-cs"/>
              </a:rPr>
              <a:t> they do not know if CCE is one of priority issues for multiagency responses in their areas and 32% saying that it is a priority for some LAS within the boundaries of their police force. </a:t>
            </a:r>
            <a:endParaRPr lang="en-GB" altLang="en-US" dirty="0"/>
          </a:p>
        </p:txBody>
      </p:sp>
      <p:sp>
        <p:nvSpPr>
          <p:cNvPr id="27652" name="Slide Number Placeholder 3">
            <a:extLst>
              <a:ext uri="{FF2B5EF4-FFF2-40B4-BE49-F238E27FC236}">
                <a16:creationId xmlns:a16="http://schemas.microsoft.com/office/drawing/2014/main" id="{88740C09-0EDD-4609-9A75-A35AFCFCC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1733C63-1B38-4C65-B00F-BBAF95631F6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7</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10952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B1F7DF8-0094-4CD2-B534-C91331E4724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17518594-61B2-4E3C-9FCC-E4D7208CB3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But when we asked local authorities, only one in five could tell us that they collected and could share any of data on children who are affected by child criminal exploitation.  And only one in three had strategies in place to tackle the issue.   </a:t>
            </a:r>
          </a:p>
          <a:p>
            <a:endParaRPr lang="en-GB" altLang="en-US" dirty="0"/>
          </a:p>
        </p:txBody>
      </p:sp>
      <p:sp>
        <p:nvSpPr>
          <p:cNvPr id="27652" name="Slide Number Placeholder 3">
            <a:extLst>
              <a:ext uri="{FF2B5EF4-FFF2-40B4-BE49-F238E27FC236}">
                <a16:creationId xmlns:a16="http://schemas.microsoft.com/office/drawing/2014/main" id="{88740C09-0EDD-4609-9A75-A35AFCFCC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1733C63-1B38-4C65-B00F-BBAF95631F6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8</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28039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B1F7DF8-0094-4CD2-B534-C91331E4724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17518594-61B2-4E3C-9FCC-E4D7208CB3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a:solidFill>
                  <a:schemeClr val="tx1"/>
                </a:solidFill>
                <a:effectLst/>
                <a:latin typeface="+mn-lt"/>
                <a:ea typeface="+mn-ea"/>
                <a:cs typeface="+mn-cs"/>
              </a:rPr>
              <a:t>The second message is that any child can be vulnerable to child criminal exploitation</a:t>
            </a:r>
            <a:r>
              <a:rPr lang="en-GB" sz="1200" kern="1200" dirty="0">
                <a:solidFill>
                  <a:schemeClr val="tx1"/>
                </a:solidFill>
                <a:effectLst/>
                <a:latin typeface="+mn-lt"/>
                <a:ea typeface="+mn-ea"/>
                <a:cs typeface="+mn-cs"/>
              </a:rPr>
              <a:t>, of course there are children who are specifically vulnerable</a:t>
            </a:r>
            <a:r>
              <a:rPr lang="en-GB" sz="1200" kern="1200" baseline="0" dirty="0">
                <a:solidFill>
                  <a:schemeClr val="tx1"/>
                </a:solidFill>
                <a:effectLst/>
                <a:latin typeface="+mn-lt"/>
                <a:ea typeface="+mn-ea"/>
                <a:cs typeface="+mn-cs"/>
              </a:rPr>
              <a:t> and we will talk about them in a moment.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what we also heard from professionals on the ground, was that criminal networks are very good at changing their tactics as professionals become better at identifying vulnerability.  And focusing on vulnerability alone may not be the right approach.  Professionals report of instances where younger children, primary aged school children are being targeted.  We have heard previously about children go missing to a different area, going missing for longer.  It’s changing, children may be going missing for short periods of time, they may be skipping lessons.  We've heard of instances where they are making themselves sent out of classroom because they have this shift to run to deliver drugs locally.  And I think </a:t>
            </a:r>
            <a:r>
              <a:rPr lang="en-GB" sz="1200" b="1" kern="1200" dirty="0">
                <a:solidFill>
                  <a:schemeClr val="tx1"/>
                </a:solidFill>
                <a:effectLst/>
                <a:latin typeface="+mn-lt"/>
                <a:ea typeface="+mn-ea"/>
                <a:cs typeface="+mn-cs"/>
              </a:rPr>
              <a:t>it’s really important that we don’t just focus on known vulnerabilities but keep our eyes open to be able to identify these new patterns, identify any children who are vulnerable.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Any child can become a victim of exploitation. </a:t>
            </a:r>
            <a:r>
              <a:rPr lang="en-GB" sz="1200" kern="1200" dirty="0">
                <a:solidFill>
                  <a:schemeClr val="tx1"/>
                </a:solidFill>
                <a:effectLst/>
                <a:latin typeface="+mn-lt"/>
                <a:ea typeface="+mn-ea"/>
                <a:cs typeface="+mn-cs"/>
              </a:rPr>
              <a:t>It is through the combination of factors that children become exploited, criminally or in any other way. These factors include:  </a:t>
            </a:r>
          </a:p>
          <a:p>
            <a:pPr lvl="0"/>
            <a:r>
              <a:rPr lang="en-GB" sz="1200" kern="1200" dirty="0">
                <a:solidFill>
                  <a:schemeClr val="tx1"/>
                </a:solidFill>
                <a:effectLst/>
                <a:latin typeface="+mn-lt"/>
                <a:ea typeface="+mn-ea"/>
                <a:cs typeface="+mn-cs"/>
              </a:rPr>
              <a:t>The child’s own vulnerability  </a:t>
            </a:r>
          </a:p>
          <a:p>
            <a:pPr lvl="0"/>
            <a:r>
              <a:rPr lang="en-GB" sz="1200" kern="1200" dirty="0">
                <a:solidFill>
                  <a:schemeClr val="tx1"/>
                </a:solidFill>
                <a:effectLst/>
                <a:latin typeface="+mn-lt"/>
                <a:ea typeface="+mn-ea"/>
                <a:cs typeface="+mn-cs"/>
              </a:rPr>
              <a:t>Vulnerability created by society    </a:t>
            </a:r>
          </a:p>
          <a:p>
            <a:pPr lvl="0"/>
            <a:r>
              <a:rPr lang="en-GB" sz="1200" kern="1200" dirty="0">
                <a:solidFill>
                  <a:schemeClr val="tx1"/>
                </a:solidFill>
                <a:effectLst/>
                <a:latin typeface="+mn-lt"/>
                <a:ea typeface="+mn-ea"/>
                <a:cs typeface="+mn-cs"/>
              </a:rPr>
              <a:t> The presence or lack of protective factors in child’s life </a:t>
            </a:r>
          </a:p>
          <a:p>
            <a:pPr lvl="0"/>
            <a:r>
              <a:rPr lang="en-GB" sz="1200" kern="1200" dirty="0">
                <a:solidFill>
                  <a:schemeClr val="tx1"/>
                </a:solidFill>
                <a:effectLst/>
                <a:latin typeface="+mn-lt"/>
                <a:ea typeface="+mn-ea"/>
                <a:cs typeface="+mn-cs"/>
              </a:rPr>
              <a:t> The proximity or access a perpetrator has to a child. </a:t>
            </a:r>
          </a:p>
          <a:p>
            <a:endParaRPr lang="en-GB" altLang="en-US" dirty="0"/>
          </a:p>
        </p:txBody>
      </p:sp>
      <p:sp>
        <p:nvSpPr>
          <p:cNvPr id="27652" name="Slide Number Placeholder 3">
            <a:extLst>
              <a:ext uri="{FF2B5EF4-FFF2-40B4-BE49-F238E27FC236}">
                <a16:creationId xmlns:a16="http://schemas.microsoft.com/office/drawing/2014/main" id="{88740C09-0EDD-4609-9A75-A35AFCFCC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1733C63-1B38-4C65-B00F-BBAF95631F6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9</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49325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B1F7DF8-0094-4CD2-B534-C91331E4724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17518594-61B2-4E3C-9FCC-E4D7208CB3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 professionals who we interviewed for our research were explaining the cycle of child criminal exploitation through stages. There is a stage of children being targeted, the stage of being tested by gangs and the stage of being trapped.  And what they were saying, very often children are found out to be exploited when they are already trapped and we need to do more to start addressing the issue when they are targeted or even before that and train professionals to understand that these children are not making choices because there’s so many different ways criminal networks can coerce, control, force, manipulate these children.  </a:t>
            </a:r>
          </a:p>
          <a:p>
            <a:endParaRPr lang="en-GB" sz="1200" kern="1200" dirty="0">
              <a:solidFill>
                <a:schemeClr val="tx1"/>
              </a:solidFill>
              <a:effectLst/>
              <a:latin typeface="+mn-lt"/>
              <a:ea typeface="+mn-ea"/>
              <a:cs typeface="+mn-cs"/>
            </a:endParaRPr>
          </a:p>
        </p:txBody>
      </p:sp>
      <p:sp>
        <p:nvSpPr>
          <p:cNvPr id="27652" name="Slide Number Placeholder 3">
            <a:extLst>
              <a:ext uri="{FF2B5EF4-FFF2-40B4-BE49-F238E27FC236}">
                <a16:creationId xmlns:a16="http://schemas.microsoft.com/office/drawing/2014/main" id="{88740C09-0EDD-4609-9A75-A35AFCFCC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1733C63-1B38-4C65-B00F-BBAF95631F6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10</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00062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651E349-8158-4DAA-9FDE-163EBA97D04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0584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B1F7DF8-0094-4CD2-B534-C91331E4724F}"/>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17518594-61B2-4E3C-9FCC-E4D7208CB39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kern="1200" dirty="0">
                <a:solidFill>
                  <a:schemeClr val="tx1"/>
                </a:solidFill>
                <a:effectLst/>
                <a:latin typeface="+mn-lt"/>
                <a:ea typeface="+mn-ea"/>
                <a:cs typeface="+mn-cs"/>
              </a:rPr>
              <a:t>we have some recommendations as the result of this research, what we would like to see in place. Firstly, we need to tackle child criminal exploitation at the national level because county lines criminal exploitation is something that one area with good practice cannot resolve, because it goes across the borders.  We need a national strategy, we also need changes in legislation so that all professionals across all the agencies are talking the same language and take safeguarding approach to children.  And we know that children’s services need funding because services have experienced lots of cuts.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 we don’t need to wait for those national changes to happen to make change locally, there are some steps that local areas can start taking right now.  I talked about this first finding about not knowing how many children are affected, I think it is possible for local areas to do local mapping to understand the scale of the issue in their area and understand who is vulnerable as a result and that should be a priority for the new safeguarding partnership arrangements locally, where they should start looking at how many children may be affected.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And specifically focusing on those children who may be hidden. I mentioned children missing from education, very often they are not reported as missing to the police, the police would not be aware of them.  Information about them may not necessarily come up anywhere apart from school who would know that these children were going missing just for two or three hours.  So what do we do with this information?  How is this information collected locally and informing those safeguarding strategies?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also need referral pathways for those children for safeguarding response to happen and there have been many different things mentioned here by previous speakers. Exclusion from schools is an interesting one because very often this is done separately from any safeguarding assessment of the needs of children.  And the child may be already exploited at that time or they may become exploited shortly after, but there’s definitely a safeguarding need and we need these assessment of needs to happen when decision is made to exclude a child from school.</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But also there are other points in the system where that safeguarding assessment needs to happen, at the point of arrest, for example, when the child is arrested with drugs. It is a safeguarding issue children carrying illegal drugs in their bodies. It's definitely a safeguarding issue.  Sometimes it’s when they bring that first knife into college or school, that’s a safeguarding issue and there should be a referral pathway for a safeguarding assessment at that point.  </a:t>
            </a:r>
          </a:p>
          <a:p>
            <a:r>
              <a:rPr lang="en-GB" sz="1200" kern="1200" dirty="0">
                <a:solidFill>
                  <a:schemeClr val="tx1"/>
                </a:solidFill>
                <a:effectLst/>
                <a:latin typeface="+mn-lt"/>
                <a:ea typeface="+mn-ea"/>
                <a:cs typeface="+mn-cs"/>
              </a:rPr>
              <a:t> </a:t>
            </a:r>
          </a:p>
          <a:p>
            <a:endParaRPr lang="en-GB" sz="1200" kern="1200" dirty="0">
              <a:solidFill>
                <a:schemeClr val="tx1"/>
              </a:solidFill>
              <a:effectLst/>
              <a:latin typeface="+mn-lt"/>
              <a:ea typeface="+mn-ea"/>
              <a:cs typeface="+mn-cs"/>
            </a:endParaRPr>
          </a:p>
        </p:txBody>
      </p:sp>
      <p:sp>
        <p:nvSpPr>
          <p:cNvPr id="27652" name="Slide Number Placeholder 3">
            <a:extLst>
              <a:ext uri="{FF2B5EF4-FFF2-40B4-BE49-F238E27FC236}">
                <a16:creationId xmlns:a16="http://schemas.microsoft.com/office/drawing/2014/main" id="{88740C09-0EDD-4609-9A75-A35AFCFCC9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ct val="0"/>
              </a:spcBef>
              <a:spcAft>
                <a:spcPts val="0"/>
              </a:spcAft>
              <a:buClrTx/>
              <a:buSzTx/>
              <a:buFontTx/>
              <a:buNone/>
              <a:tabLst/>
              <a:defRPr/>
            </a:pPr>
            <a:fld id="{31733C63-1B38-4C65-B00F-BBAF95631F68}"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Tx/>
                <a:buNone/>
                <a:tabLst/>
                <a:defRPr/>
              </a:pPr>
              <a:t>13</a:t>
            </a:fld>
            <a:endParaRPr kumimoji="0" lang="en-GB"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122296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sz="1200" b="1" i="1" kern="1200" dirty="0">
                <a:solidFill>
                  <a:schemeClr val="tx1"/>
                </a:solidFill>
                <a:effectLst/>
                <a:latin typeface="+mn-lt"/>
                <a:ea typeface="+mn-ea"/>
                <a:cs typeface="+mn-cs"/>
              </a:rPr>
              <a:t>What is TCS doing to address</a:t>
            </a:r>
            <a:r>
              <a:rPr lang="en-GB" sz="1200" b="1" i="1" kern="1200" baseline="0" dirty="0">
                <a:solidFill>
                  <a:schemeClr val="tx1"/>
                </a:solidFill>
                <a:effectLst/>
                <a:latin typeface="+mn-lt"/>
                <a:ea typeface="+mn-ea"/>
                <a:cs typeface="+mn-cs"/>
              </a:rPr>
              <a:t> the issue</a:t>
            </a:r>
            <a:endParaRPr lang="en-GB" sz="1200" b="1" i="1" kern="1200" dirty="0">
              <a:solidFill>
                <a:schemeClr val="tx1"/>
              </a:solidFill>
              <a:effectLst/>
              <a:latin typeface="+mn-lt"/>
              <a:ea typeface="+mn-ea"/>
              <a:cs typeface="+mn-cs"/>
            </a:endParaRPr>
          </a:p>
          <a:p>
            <a:r>
              <a:rPr lang="en-GB" sz="1200" b="1" i="1" kern="1200" dirty="0">
                <a:solidFill>
                  <a:schemeClr val="tx1"/>
                </a:solidFill>
                <a:effectLst/>
                <a:latin typeface="+mn-lt"/>
                <a:ea typeface="+mn-ea"/>
                <a:cs typeface="+mn-cs"/>
              </a:rPr>
              <a:t>National Programmes</a:t>
            </a:r>
            <a:endParaRPr lang="en-GB" sz="1200" i="1"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Children’s Society currently runs (or is a part of running) three national programmes focused on the disruption, prevention and tackling of child exploitation.  </a:t>
            </a:r>
          </a:p>
          <a:p>
            <a:r>
              <a:rPr lang="en-GB" sz="1200" b="1" kern="1200" dirty="0">
                <a:solidFill>
                  <a:schemeClr val="tx1"/>
                </a:solidFill>
                <a:effectLst/>
                <a:latin typeface="+mn-lt"/>
                <a:ea typeface="+mn-ea"/>
                <a:cs typeface="+mn-cs"/>
              </a:rPr>
              <a:t>Disrupting Exploitation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Disrupting Exploitation programme works in Birmingham, Greater Manchester and London providing long-term one-to-one support for children who are vulnerable to or victims of child criminal exploitation and on changing systems and contexts that put children at risk of exploitation. </a:t>
            </a:r>
          </a:p>
          <a:p>
            <a:r>
              <a:rPr lang="en-GB" sz="1200" kern="1200" dirty="0">
                <a:solidFill>
                  <a:schemeClr val="tx1"/>
                </a:solidFill>
                <a:effectLst/>
                <a:latin typeface="+mn-lt"/>
                <a:ea typeface="+mn-ea"/>
                <a:cs typeface="+mn-cs"/>
              </a:rPr>
              <a:t>Each region has a multi-disciplinary response team, including case workers and insight and engagement officers.  In London the programme also have a therapist and student therapist who works with parents of children who have been exploited.  Our systems change work is broken down into four areas – contextual safeguarding, professional training, policies and procedures, and intelligence and information.  The programme can accept referrals for both one-to-one case work and systems change work.  </a:t>
            </a:r>
          </a:p>
          <a:p>
            <a:pPr fontAlgn="base"/>
            <a:r>
              <a:rPr lang="en-GB" sz="1200" kern="1200" dirty="0">
                <a:solidFill>
                  <a:schemeClr val="tx1"/>
                </a:solidFill>
                <a:effectLst/>
                <a:latin typeface="+mn-lt"/>
                <a:ea typeface="+mn-ea"/>
                <a:cs typeface="+mn-cs"/>
              </a:rPr>
              <a:t>‘Systems change’ is about changing the systems that are not protecting young people properly.  Systems can include people, resources and services, as well as relationships, values and attitudes.  Systems change is a process which hopes to change the different parts and structures which might mean young people aren’t believed, protected or get access to the right support.  It is often defined as: changes in organisational policies and procedures, cultures and relationships and is designed to have a lasting and sustainable impact in how children are protected. </a:t>
            </a:r>
          </a:p>
          <a:p>
            <a:pPr lvl="0"/>
            <a:r>
              <a:rPr lang="en-GB" sz="1200" kern="1200" dirty="0">
                <a:solidFill>
                  <a:schemeClr val="tx1"/>
                </a:solidFill>
                <a:effectLst/>
                <a:latin typeface="+mn-lt"/>
                <a:ea typeface="+mn-ea"/>
                <a:cs typeface="+mn-cs"/>
              </a:rPr>
              <a:t>Systems change in action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Across our programme and indeed wider Children’s Society services we were consistently supporting children who were being arrested for crimes linked to their exploitation.  Primarily this was Possession with Intent to Supply, but also included possessing a knife, shoplifting and assault.  Our national research has recently found an XXX% rise in PWITS arrests across England and Wales.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Working in partnership with the Police we took on a systems change challenge which is likely to last the whole of our three-year programme, how can the point of arrest be a teachable/reachable moment for both the young people but also custody staff and arresting officers to see the whole child, alongside any offence they may have committed – which I should say we don’t deny!</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This programme allowed us to think creatively.  We started by understanding the problem in greater depth – we reviewed the cases of young people arrested and crucially were given permission to shadow 12 hour shifts in custody, to learn and to understand the pressures of the role and get under the skin of the system of custody and its limitations.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Since then the Disrupting Exploitation Programme has led on two initiatives, tracing the journey of a young person through custody, identifying points where the young person’s vulnerability may be missed, we trained over 1,000 MET custody officers.  Following this we have provided the MET with some resources to support the engagement between custody officers and children in custody.  We have supported them to upgrade the books they offer to young people in custody, disseminated a language guide to custody and got orange squash added to the procurement list for custody!  Sometimes it can be the small things that can change the interaction and open up a young person to believing we are on their side. </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Secondly, we have started a pilot in a London borough, in partnership between a custody staff and children’s services.  We know that in the moment of arrest police have limited information about vulnerability and the agencies that do are hard – or impossible – to get hold of.  We have brokered a pilot where 6 safeguarding questions are asked and answered by children’s services when a child enters custody.  Not only does this help custody staff stay curious and understand the young person in front of them in greater depth, but it helps information about what happens in custody leave custody and get in the hands of children’s services to then support a longer-term safeguarding response.  We’re excited about where this pilot might take us, and have other local custody suites and councils interested in replicating this model.  If you want to know more please do come over to our stall later.</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 </a:t>
            </a:r>
          </a:p>
          <a:p>
            <a:pPr fontAlgn="base"/>
            <a:r>
              <a:rPr lang="en-GB" sz="1200" kern="1200" dirty="0">
                <a:solidFill>
                  <a:schemeClr val="tx1"/>
                </a:solidFill>
                <a:effectLst/>
                <a:latin typeface="+mn-lt"/>
                <a:ea typeface="+mn-ea"/>
                <a:cs typeface="+mn-cs"/>
              </a:rPr>
              <a:t> </a:t>
            </a:r>
          </a:p>
          <a:p>
            <a:r>
              <a:rPr lang="en-GB" sz="1200" b="1" kern="1200" dirty="0">
                <a:solidFill>
                  <a:schemeClr val="tx1"/>
                </a:solidFill>
                <a:effectLst/>
                <a:latin typeface="+mn-lt"/>
                <a:ea typeface="+mn-ea"/>
                <a:cs typeface="+mn-cs"/>
              </a:rPr>
              <a:t>Prevention Programme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Following the success of the first Prevention Programme which ran April 2017-March 2018, The Children’s Society have been re-funded by Norfolk Police and Crime Commissioner for another year until March 2020, to deliver a programme aimed at preventing and lowering incidences of Child Sexual Abuse and Exploitation, Child Criminal Exploitation, Modern Day Slavery and Human Trafficking on a regional basis across England and Wales. </a:t>
            </a:r>
          </a:p>
          <a:p>
            <a:r>
              <a:rPr lang="en-GB" sz="1200" kern="1200" dirty="0">
                <a:solidFill>
                  <a:schemeClr val="tx1"/>
                </a:solidFill>
                <a:effectLst/>
                <a:latin typeface="+mn-lt"/>
                <a:ea typeface="+mn-ea"/>
                <a:cs typeface="+mn-cs"/>
              </a:rPr>
              <a:t>The programme consists of a network of 10 specialist Prevention Officers, each covering a designated policing region across England and Wales.  The Prevention Officers work in partnership with multi-agency professionals including Regional Organised Crime Units, Health, Education, Social Care and other Voluntary, Community and Faith sector organisations to: </a:t>
            </a:r>
          </a:p>
          <a:p>
            <a:pPr lvl="0"/>
            <a:r>
              <a:rPr lang="en-GB" sz="1200" kern="1200" dirty="0">
                <a:solidFill>
                  <a:schemeClr val="tx1"/>
                </a:solidFill>
                <a:effectLst/>
                <a:latin typeface="+mn-lt"/>
                <a:ea typeface="+mn-ea"/>
                <a:cs typeface="+mn-cs"/>
              </a:rPr>
              <a:t>Identify hot spot locations, priority areas and specific threats in each region. </a:t>
            </a:r>
          </a:p>
          <a:p>
            <a:pPr lvl="0"/>
            <a:r>
              <a:rPr lang="en-GB" sz="1200" kern="1200" dirty="0">
                <a:solidFill>
                  <a:schemeClr val="tx1"/>
                </a:solidFill>
                <a:effectLst/>
                <a:latin typeface="+mn-lt"/>
                <a:ea typeface="+mn-ea"/>
                <a:cs typeface="+mn-cs"/>
              </a:rPr>
              <a:t>Deliver targeted activities using contextual safeguarding approaches</a:t>
            </a:r>
          </a:p>
          <a:p>
            <a:pPr lvl="0"/>
            <a:r>
              <a:rPr lang="en-GB" sz="1200" kern="1200" dirty="0">
                <a:solidFill>
                  <a:schemeClr val="tx1"/>
                </a:solidFill>
                <a:effectLst/>
                <a:latin typeface="+mn-lt"/>
                <a:ea typeface="+mn-ea"/>
                <a:cs typeface="+mn-cs"/>
              </a:rPr>
              <a:t>Provide tactical advice to safeguarding and disrupting abuse, exploitation, modern day slavery and human trafficking</a:t>
            </a:r>
          </a:p>
          <a:p>
            <a:pPr lvl="0"/>
            <a:r>
              <a:rPr lang="en-GB" sz="1200" kern="1200" dirty="0">
                <a:solidFill>
                  <a:schemeClr val="tx1"/>
                </a:solidFill>
                <a:effectLst/>
                <a:latin typeface="+mn-lt"/>
                <a:ea typeface="+mn-ea"/>
                <a:cs typeface="+mn-cs"/>
              </a:rPr>
              <a:t>Co-ordinate the involvement of relevant local organisations to avoid duplication</a:t>
            </a:r>
          </a:p>
          <a:p>
            <a:pPr lvl="0"/>
            <a:r>
              <a:rPr lang="en-GB" sz="1200" kern="1200" dirty="0">
                <a:solidFill>
                  <a:schemeClr val="tx1"/>
                </a:solidFill>
                <a:effectLst/>
                <a:latin typeface="+mn-lt"/>
                <a:ea typeface="+mn-ea"/>
                <a:cs typeface="+mn-cs"/>
              </a:rPr>
              <a:t>Collect intelligence and bring insight on the current nature of these threats through partnership engagement </a:t>
            </a:r>
          </a:p>
          <a:p>
            <a:pPr lvl="0"/>
            <a:r>
              <a:rPr lang="en-GB" sz="1200" kern="1200" dirty="0">
                <a:solidFill>
                  <a:schemeClr val="tx1"/>
                </a:solidFill>
                <a:effectLst/>
                <a:latin typeface="+mn-lt"/>
                <a:ea typeface="+mn-ea"/>
                <a:cs typeface="+mn-cs"/>
              </a:rPr>
              <a:t>Help bridge gaps in evidence based knowledge</a:t>
            </a:r>
          </a:p>
          <a:p>
            <a:r>
              <a:rPr lang="en-GB" sz="1200" kern="1200" dirty="0">
                <a:solidFill>
                  <a:schemeClr val="tx1"/>
                </a:solidFill>
                <a:effectLst/>
                <a:latin typeface="+mn-lt"/>
                <a:ea typeface="+mn-ea"/>
                <a:cs typeface="+mn-cs"/>
              </a:rPr>
              <a:t>The programme will run on a tasks basis and tasks are received from a range of partners or are identified directly by the Prevention Officers, where possibly they will work collaboratively with other TCS teams such as Disrupting Exploitation and the Tackling Child Exploitation Teams.</a:t>
            </a:r>
          </a:p>
          <a:p>
            <a:r>
              <a:rPr lang="en-GB" sz="1200" b="1" kern="1200" dirty="0">
                <a:solidFill>
                  <a:schemeClr val="tx1"/>
                </a:solidFill>
                <a:effectLst/>
                <a:latin typeface="+mn-lt"/>
                <a:ea typeface="+mn-ea"/>
                <a:cs typeface="+mn-cs"/>
              </a:rPr>
              <a:t>Tackling Child Exploitation </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consortium, led by </a:t>
            </a:r>
            <a:r>
              <a:rPr lang="en-GB" sz="1200" u="none" strike="noStrike" kern="1200" dirty="0">
                <a:solidFill>
                  <a:schemeClr val="tx1"/>
                </a:solidFill>
                <a:effectLst/>
                <a:latin typeface="+mn-lt"/>
                <a:ea typeface="+mn-ea"/>
                <a:cs typeface="+mn-cs"/>
                <a:hlinkClick r:id="rId3"/>
              </a:rPr>
              <a:t>Research in Practice</a:t>
            </a:r>
            <a:r>
              <a:rPr lang="en-GB" sz="1200" kern="1200" dirty="0">
                <a:solidFill>
                  <a:schemeClr val="tx1"/>
                </a:solidFill>
                <a:effectLst/>
                <a:latin typeface="+mn-lt"/>
                <a:ea typeface="+mn-ea"/>
                <a:cs typeface="+mn-cs"/>
              </a:rPr>
              <a:t>, together with </a:t>
            </a:r>
            <a:r>
              <a:rPr lang="en-GB" sz="1200" u="none" strike="noStrike" kern="1200" dirty="0">
                <a:solidFill>
                  <a:schemeClr val="tx1"/>
                </a:solidFill>
                <a:effectLst/>
                <a:latin typeface="+mn-lt"/>
                <a:ea typeface="+mn-ea"/>
                <a:cs typeface="+mn-cs"/>
                <a:hlinkClick r:id="rId4"/>
              </a:rPr>
              <a:t>The Children’s Society</a:t>
            </a:r>
            <a:r>
              <a:rPr lang="en-GB" sz="1200" kern="1200" dirty="0">
                <a:solidFill>
                  <a:schemeClr val="tx1"/>
                </a:solidFill>
                <a:effectLst/>
                <a:latin typeface="+mn-lt"/>
                <a:ea typeface="+mn-ea"/>
                <a:cs typeface="+mn-cs"/>
              </a:rPr>
              <a:t> and </a:t>
            </a:r>
            <a:r>
              <a:rPr lang="en-GB" sz="1200" u="none" strike="noStrike" kern="1200" dirty="0">
                <a:solidFill>
                  <a:schemeClr val="tx1"/>
                </a:solidFill>
                <a:effectLst/>
                <a:latin typeface="+mn-lt"/>
                <a:ea typeface="+mn-ea"/>
                <a:cs typeface="+mn-cs"/>
                <a:hlinkClick r:id="rId5"/>
              </a:rPr>
              <a:t>University of Bedfordshire</a:t>
            </a:r>
            <a:r>
              <a:rPr lang="en-GB" sz="1200" kern="1200" dirty="0">
                <a:solidFill>
                  <a:schemeClr val="tx1"/>
                </a:solidFill>
                <a:effectLst/>
                <a:latin typeface="+mn-lt"/>
                <a:ea typeface="+mn-ea"/>
                <a:cs typeface="+mn-cs"/>
              </a:rPr>
              <a:t>, was appointed in April 2019 to develop and deliver a new programme to tackle child exploitation.</a:t>
            </a:r>
          </a:p>
          <a:p>
            <a:r>
              <a:rPr lang="en-GB" sz="1200" kern="1200" dirty="0">
                <a:solidFill>
                  <a:schemeClr val="tx1"/>
                </a:solidFill>
                <a:effectLst/>
                <a:latin typeface="+mn-lt"/>
                <a:ea typeface="+mn-ea"/>
                <a:cs typeface="+mn-cs"/>
              </a:rPr>
              <a:t>The </a:t>
            </a:r>
            <a:r>
              <a:rPr lang="en-GB" sz="1200" u="none" strike="noStrike" kern="1200" dirty="0">
                <a:solidFill>
                  <a:schemeClr val="tx1"/>
                </a:solidFill>
                <a:effectLst/>
                <a:latin typeface="+mn-lt"/>
                <a:ea typeface="+mn-ea"/>
                <a:cs typeface="+mn-cs"/>
                <a:hlinkClick r:id="rId6"/>
              </a:rPr>
              <a:t>Tackling Child Exploitation (TCE) Support Programme</a:t>
            </a:r>
            <a:r>
              <a:rPr lang="en-GB" sz="1200" kern="1200" dirty="0">
                <a:solidFill>
                  <a:schemeClr val="tx1"/>
                </a:solidFill>
                <a:effectLst/>
                <a:latin typeface="+mn-lt"/>
                <a:ea typeface="+mn-ea"/>
                <a:cs typeface="+mn-cs"/>
              </a:rPr>
              <a:t> is funded by the Department for Education and aims to support local areas to develop an effective strategic response to child exploitation and threats from outside the family home, including child sexual exploitation and child criminal exploitation, such as county lines drug trafficking.  </a:t>
            </a:r>
          </a:p>
          <a:p>
            <a:r>
              <a:rPr lang="en-GB" sz="1200" kern="1200" dirty="0">
                <a:solidFill>
                  <a:schemeClr val="tx1"/>
                </a:solidFill>
                <a:effectLst/>
                <a:latin typeface="+mn-lt"/>
                <a:ea typeface="+mn-ea"/>
                <a:cs typeface="+mn-cs"/>
              </a:rPr>
              <a:t>The TCE Support Programme is for local area partnerships with safeguarding responsibilities. It is designed to provide some extra support so that local areas can review and develop their strategic approach to safeguarding children and young people experiencing extra-familial harm and exploitation.</a:t>
            </a:r>
          </a:p>
          <a:p>
            <a:r>
              <a:rPr lang="en-GB" sz="1200" kern="1200" dirty="0">
                <a:solidFill>
                  <a:schemeClr val="tx1"/>
                </a:solidFill>
                <a:effectLst/>
                <a:latin typeface="+mn-lt"/>
                <a:ea typeface="+mn-ea"/>
                <a:cs typeface="+mn-cs"/>
              </a:rPr>
              <a:t>The TCE Support Programme will help local areas in two main ways:</a:t>
            </a:r>
          </a:p>
          <a:p>
            <a:r>
              <a:rPr lang="en-GB" sz="1200" kern="1200" dirty="0">
                <a:solidFill>
                  <a:schemeClr val="tx1"/>
                </a:solidFill>
                <a:effectLst/>
                <a:latin typeface="+mn-lt"/>
                <a:ea typeface="+mn-ea"/>
                <a:cs typeface="+mn-cs"/>
              </a:rPr>
              <a:t> </a:t>
            </a:r>
          </a:p>
          <a:p>
            <a:pPr lvl="0"/>
            <a:r>
              <a:rPr lang="en-GB" sz="1200" kern="1200" dirty="0">
                <a:solidFill>
                  <a:schemeClr val="tx1"/>
                </a:solidFill>
                <a:effectLst/>
                <a:latin typeface="+mn-lt"/>
                <a:ea typeface="+mn-ea"/>
                <a:cs typeface="+mn-cs"/>
              </a:rPr>
              <a:t>Developing and delivering a bespoke support programme, which entails providing time-limited projects in local areas.</a:t>
            </a:r>
          </a:p>
          <a:p>
            <a:pPr lvl="0"/>
            <a:r>
              <a:rPr lang="en-GB" sz="1200" kern="1200" dirty="0">
                <a:solidFill>
                  <a:schemeClr val="tx1"/>
                </a:solidFill>
                <a:effectLst/>
                <a:latin typeface="+mn-lt"/>
                <a:ea typeface="+mn-ea"/>
                <a:cs typeface="+mn-cs"/>
              </a:rPr>
              <a:t>Providing an online open-access resource containing evidence-informed materials, such as knowledge briefings and tools, to support local areas to develop their strategic response to extra-familial harm and child exploitation.</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You can, if you are a senior leader acting on behalf of your local area partnership, apply for bespoke support when the application process opens in October 2019.</a:t>
            </a:r>
          </a:p>
          <a:p>
            <a:r>
              <a:rPr lang="en-GB" sz="1200" kern="1200" dirty="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24F43A-1FEA-4643-A217-6FB847196B65}"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540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rtl="0" fontAlgn="base"/>
            <a:r>
              <a:rPr lang="en-GB" sz="1200" b="0" i="0" u="none" strike="noStrike" kern="1200" dirty="0">
                <a:solidFill>
                  <a:schemeClr val="tx1"/>
                </a:solidFill>
                <a:effectLst/>
                <a:latin typeface="+mn-lt"/>
                <a:ea typeface="+mn-ea"/>
                <a:cs typeface="+mn-cs"/>
              </a:rPr>
              <a:t>These are some of the resources we have created across our programmes.</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Intelligence guide – we created this piece of guidance to share with families, communities and professionals to encourage intelligence sharing.  One of the main gaps that of course comes up time and time again is that there is an intelligence gap. We are not saying this is going to solve all of those problems but it is a simple guide of two or three pages that explains what intelligence is, why its important to share and examples of types of intelligence such as car number plates, places and locations, method of travel, businesses and so on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Guide for parents – this is a two sided document for parents who may be worried that their child is being criminally exploited.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Disruption checklist – this is a document we use in our practice teams when attending safeguarding meetings. There are questions on there that remind us about disruption as well as safeguarding a young person – it encourages us to ask questions about the contextual environment, other pieces of intelligence to share, if NRM has been completed, if police from out of area have shared intelligence, whether police have considered different powers to disrupt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NRM guide – we created this short simple guide for first responders to use when completing an NRM referral. Last week at a conference we heard that 60% of NRM referrals are returned because they haven’t been completed properly. We hope this guide will be used to support professionals to submit better quality of referrals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Language guide – unfortunately young people are still being blamed for their own exploitation and underpinning this is the language that </a:t>
            </a:r>
            <a:r>
              <a:rPr lang="en-GB" sz="1200" b="0" i="0" u="none" strike="noStrike" kern="1200" dirty="0" err="1">
                <a:solidFill>
                  <a:schemeClr val="tx1"/>
                </a:solidFill>
                <a:effectLst/>
                <a:latin typeface="+mn-lt"/>
                <a:ea typeface="+mn-ea"/>
                <a:cs typeface="+mn-cs"/>
              </a:rPr>
              <a:t>professioanls</a:t>
            </a:r>
            <a:r>
              <a:rPr lang="en-GB" sz="1200" b="0" i="0" u="none" strike="noStrike" kern="1200" dirty="0">
                <a:solidFill>
                  <a:schemeClr val="tx1"/>
                </a:solidFill>
                <a:effectLst/>
                <a:latin typeface="+mn-lt"/>
                <a:ea typeface="+mn-ea"/>
                <a:cs typeface="+mn-cs"/>
              </a:rPr>
              <a:t> use.  We created a guide that describes unhelpful and helpful language. We use this in our own practice to reframe young people as victims of exploitation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CCE toolkit – we created this back in 2017 as at the time there was no guidance for professionals in responding to criminal exploitation particularly the county lines model. This is a useful guide for professionals working directly with a young person who is being criminally exploited – including what to do/not to do, the importance of disruption and safeguarding at the same time and includes a combination of NRM, language and intelligence guidance </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I haven’t got a picture of it but we have recently published our counting lives report which is a national report about responding to victims of criminal exploitation.  We are struggling to keep up with the scale and context of criminal exploitation. The response from statutory agencies is too variable and often comes too late. Children are being too easily criminalised, and are not viewed as victims of exploitation. There is also a concerning lack of data and reporting about children at risk of criminal exploitation.  The report is a call to action for professionals to recognise child criminal exploitation and provide a coordinated safeguarding response.</a:t>
            </a:r>
            <a:r>
              <a:rPr lang="en-US"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We will send all of these out electronically and they are also available on our website.</a:t>
            </a:r>
            <a:endParaRPr lang="en-US" sz="1200" b="0" i="0" kern="1200" dirty="0">
              <a:solidFill>
                <a:schemeClr val="tx1"/>
              </a:solidFill>
              <a:effectLst/>
              <a:latin typeface="+mn-lt"/>
              <a:ea typeface="+mn-ea"/>
              <a:cs typeface="+mn-cs"/>
            </a:endParaRPr>
          </a:p>
          <a:p>
            <a:pPr eaLnBrk="1" hangingPunct="1">
              <a:spcBef>
                <a:spcPct val="0"/>
              </a:spcBef>
            </a:pPr>
            <a:endParaRPr lang="en-GB" altLang="en-US" dirty="0"/>
          </a:p>
          <a:p>
            <a:pPr eaLnBrk="1" hangingPunct="1">
              <a:spcBef>
                <a:spcPct val="0"/>
              </a:spcBef>
            </a:pPr>
            <a:endParaRPr lang="en-GB" altLang="en-US" dirty="0"/>
          </a:p>
        </p:txBody>
      </p:sp>
      <p:sp>
        <p:nvSpPr>
          <p:cNvPr id="68612" name="Slide Number Placeholder 3"/>
          <p:cNvSpPr>
            <a:spLocks noGrp="1"/>
          </p:cNvSpPr>
          <p:nvPr>
            <p:ph type="sldNum" sz="quarter" idx="5"/>
          </p:nvPr>
        </p:nvSpPr>
        <p:spPr bwMode="auto">
          <a:xfrm>
            <a:off x="3815827" y="10235125"/>
            <a:ext cx="2920483" cy="539416"/>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BC74422-C9FE-4665-A1D4-8FE00CC279E0}"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altLang="en-US" sz="1200" b="0" i="0" u="none" strike="noStrike" kern="1200" cap="none" spc="0" normalizeH="0" baseline="0" noProof="0" dirty="0">
              <a:ln>
                <a:noFill/>
              </a:ln>
              <a:solidFill>
                <a:prstClr val="black"/>
              </a:solidFill>
              <a:effectLst/>
              <a:uLnTx/>
              <a:uFillTx/>
              <a:latin typeface="Calibri" pitchFamily="34" charset="0"/>
              <a:ea typeface="+mn-ea"/>
              <a:cs typeface="Arial" pitchFamily="34" charset="0"/>
            </a:endParaRPr>
          </a:p>
        </p:txBody>
      </p:sp>
    </p:spTree>
    <p:extLst>
      <p:ext uri="{BB962C8B-B14F-4D97-AF65-F5344CB8AC3E}">
        <p14:creationId xmlns:p14="http://schemas.microsoft.com/office/powerpoint/2010/main" val="1884685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9913" y="1150938"/>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D2C11CC-DD98-47FD-8B32-CD321AB1E201}" type="slidenum">
              <a:rPr kumimoji="0" lang="en-GB"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GB"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218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88937-7B51-4293-98D8-7C4F8E495E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670273D-7CB4-4144-A328-623C23B649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9ACC6D-2C61-4B7F-A3B8-DE070FCCF313}"/>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86AC0ADD-C223-4AA1-99B1-ED8FA3DB3E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AF1EEF-74F1-4B97-8A9E-053733D75DB8}"/>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2336687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C9DF-2A7A-45C8-8D78-E6E8C003BCA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988317F-7CB4-4A07-8F82-3E30A4544C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6160785-7FB9-4DBB-818F-A1F9666CA670}"/>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99101A2B-4161-46DC-A3B7-EB3C0869C7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41B50F4-5684-48E6-9B8D-96A0FE01A54B}"/>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1733904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A19D-D291-44C5-9524-793F5657F1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B87EDCC-EA8C-48BF-B668-E7B67B2952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3945C2-3087-42A4-833C-E195928ADC77}"/>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DD837355-FB99-43B5-86B2-4ACC7D14E8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CFEB5A-FE7C-4210-BA05-CF16756FDFCA}"/>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2817270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2E0EF-B6B2-4351-93D8-39EE521C6C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0271A6-CB4D-42F4-89B7-6F71ADD922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7B389CB-C809-406E-A286-569926516E7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E9718B1-76E7-49D4-A7EE-1639862713EE}"/>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6" name="Footer Placeholder 5">
            <a:extLst>
              <a:ext uri="{FF2B5EF4-FFF2-40B4-BE49-F238E27FC236}">
                <a16:creationId xmlns:a16="http://schemas.microsoft.com/office/drawing/2014/main" id="{C9DD4872-EACE-4CF5-9F79-6F5597B716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D154DC-107B-419D-AB9A-98F278742864}"/>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126866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12A98-79A2-4231-A805-EA0FB94ED0C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C068F6F-7F9A-4A5D-8A0D-F17057D3BD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6DC641-99ED-45F9-B8B2-E0C1BD830B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47EC4F-BAD2-4780-BA5F-6FC8884B08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CE6B32-FC42-4766-A51B-132768EE4FE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FD57E7A-1D22-4D4D-9FA7-00CC830F83A1}"/>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8" name="Footer Placeholder 7">
            <a:extLst>
              <a:ext uri="{FF2B5EF4-FFF2-40B4-BE49-F238E27FC236}">
                <a16:creationId xmlns:a16="http://schemas.microsoft.com/office/drawing/2014/main" id="{6CEC2CF1-E841-4EB7-93EB-F4BC384C807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FDCCD49-F57C-449A-86A3-4207E0294F94}"/>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2087444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51AD-440A-4851-BB08-3ED99DA248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3F79787-5A30-4BE0-A8FE-BC2021CCD1F3}"/>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4" name="Footer Placeholder 3">
            <a:extLst>
              <a:ext uri="{FF2B5EF4-FFF2-40B4-BE49-F238E27FC236}">
                <a16:creationId xmlns:a16="http://schemas.microsoft.com/office/drawing/2014/main" id="{F0365804-7D34-43AC-8525-DA33EC214AC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22BBA73-57B1-4C0D-A7B8-9DB4A9A0A560}"/>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271259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BB17EC-F7A3-4826-B882-AB82242566C5}"/>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3" name="Footer Placeholder 2">
            <a:extLst>
              <a:ext uri="{FF2B5EF4-FFF2-40B4-BE49-F238E27FC236}">
                <a16:creationId xmlns:a16="http://schemas.microsoft.com/office/drawing/2014/main" id="{DB1F2A5B-EB4A-445E-8669-BCEC0FA69A0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994907E-7347-4A4A-8567-CAC54909034A}"/>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3306205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147A-C167-415A-B3FC-E99B4DAABD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0341A1-0836-4658-93A0-32B6D7296B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376C076-DFE2-4C2C-A625-9ED8E894A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A2E3DC-5DBB-4CD9-9DE2-9AA369B178BF}"/>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6" name="Footer Placeholder 5">
            <a:extLst>
              <a:ext uri="{FF2B5EF4-FFF2-40B4-BE49-F238E27FC236}">
                <a16:creationId xmlns:a16="http://schemas.microsoft.com/office/drawing/2014/main" id="{829D2399-DC19-42C8-944E-5478755764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0DD235-BF18-486D-967D-B9EC4D57DADE}"/>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317619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3CF0A-93CE-4A18-9986-5D44B2ECE5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3FC2778-713D-4246-82F5-9BF1E916DD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909C903-971D-48FB-8E16-2749F94575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BED2A1-3FE8-4879-88A4-7DBF2608E7A3}"/>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6" name="Footer Placeholder 5">
            <a:extLst>
              <a:ext uri="{FF2B5EF4-FFF2-40B4-BE49-F238E27FC236}">
                <a16:creationId xmlns:a16="http://schemas.microsoft.com/office/drawing/2014/main" id="{9895625B-21C5-42B3-BD52-9167AA9BA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176F6F-E954-44B9-A653-7686C37F2655}"/>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3279551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E7ABA-876B-48D7-AD1B-523E2BC76DB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589DE23-750A-4501-A26F-0D4A40244E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A1236CD-AFC5-4B75-A174-71B440A20BA6}"/>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54CB5485-F458-40FC-9AFD-CB275439D1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E843A5-E4F6-4A2D-91A2-7491E71A442F}"/>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1226963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8FC627-42BF-4AB9-990D-C18A658B86C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F80D3B4-3A47-4761-BE24-C60F359C463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09A84E-E0E7-4FA0-9EC1-FEF32D891421}"/>
              </a:ext>
            </a:extLst>
          </p:cNvPr>
          <p:cNvSpPr>
            <a:spLocks noGrp="1"/>
          </p:cNvSpPr>
          <p:nvPr>
            <p:ph type="dt" sz="half" idx="10"/>
          </p:nvPr>
        </p:nvSpPr>
        <p:spPr/>
        <p:txBody>
          <a:body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72E89ECE-B78F-496B-B59A-2793DD03C8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444172-17FC-4648-832B-30E8EE34A33F}"/>
              </a:ext>
            </a:extLst>
          </p:cNvPr>
          <p:cNvSpPr>
            <a:spLocks noGrp="1"/>
          </p:cNvSpPr>
          <p:nvPr>
            <p:ph type="sldNum" sz="quarter" idx="12"/>
          </p:nvPr>
        </p:nvSpPr>
        <p:spPr/>
        <p:txBody>
          <a:bodyPr/>
          <a:lstStyle/>
          <a:p>
            <a:fld id="{6F9A6503-5AC1-45A3-AE3E-BE43A7BF5634}" type="slidenum">
              <a:rPr lang="en-GB" smtClean="0"/>
              <a:t>‹#›</a:t>
            </a:fld>
            <a:endParaRPr lang="en-GB"/>
          </a:p>
        </p:txBody>
      </p:sp>
    </p:spTree>
    <p:extLst>
      <p:ext uri="{BB962C8B-B14F-4D97-AF65-F5344CB8AC3E}">
        <p14:creationId xmlns:p14="http://schemas.microsoft.com/office/powerpoint/2010/main" val="4108646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80D7AC-5CCB-5749-8C0B-F09553935947}"/>
              </a:ext>
            </a:extLst>
          </p:cNvPr>
          <p:cNvPicPr>
            <a:picLocks noChangeAspect="1"/>
          </p:cNvPicPr>
          <p:nvPr userDrawn="1"/>
        </p:nvPicPr>
        <p:blipFill>
          <a:blip r:embed="rId2">
            <a:alphaModFix amt="39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BA37652-FD5C-8143-8CBC-9A4F89891584}"/>
              </a:ext>
            </a:extLst>
          </p:cNvPr>
          <p:cNvSpPr>
            <a:spLocks noGrp="1"/>
          </p:cNvSpPr>
          <p:nvPr>
            <p:ph type="ctrTitle" hasCustomPrompt="1"/>
          </p:nvPr>
        </p:nvSpPr>
        <p:spPr>
          <a:xfrm>
            <a:off x="1524000" y="1122363"/>
            <a:ext cx="9144000" cy="2387600"/>
          </a:xfrm>
        </p:spPr>
        <p:txBody>
          <a:bodyPr anchor="b">
            <a:normAutofit/>
          </a:bodyPr>
          <a:lstStyle>
            <a:lvl1pPr algn="ctr">
              <a:defRPr sz="4000"/>
            </a:lvl1pPr>
          </a:lstStyle>
          <a:p>
            <a:r>
              <a:rPr lang="en-GB" dirty="0"/>
              <a:t>Presentation Title</a:t>
            </a:r>
            <a:endParaRPr lang="en-US" dirty="0"/>
          </a:p>
        </p:txBody>
      </p:sp>
      <p:sp>
        <p:nvSpPr>
          <p:cNvPr id="3" name="Subtitle 2">
            <a:extLst>
              <a:ext uri="{FF2B5EF4-FFF2-40B4-BE49-F238E27FC236}">
                <a16:creationId xmlns:a16="http://schemas.microsoft.com/office/drawing/2014/main" id="{D6366996-B951-DA44-8AE5-88BCEEB0ABF4}"/>
              </a:ext>
            </a:extLst>
          </p:cNvPr>
          <p:cNvSpPr>
            <a:spLocks noGrp="1"/>
          </p:cNvSpPr>
          <p:nvPr>
            <p:ph type="subTitle" idx="1" hasCustomPrompt="1"/>
          </p:nvPr>
        </p:nvSpPr>
        <p:spPr>
          <a:xfrm>
            <a:off x="1524000" y="3602038"/>
            <a:ext cx="9144000" cy="549548"/>
          </a:xfrm>
        </p:spPr>
        <p:txBody>
          <a:bodyPr anchor="ct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Speaker Name</a:t>
            </a:r>
            <a:endParaRPr lang="en-US" dirty="0"/>
          </a:p>
        </p:txBody>
      </p:sp>
      <p:pic>
        <p:nvPicPr>
          <p:cNvPr id="8" name="Picture 7">
            <a:extLst>
              <a:ext uri="{FF2B5EF4-FFF2-40B4-BE49-F238E27FC236}">
                <a16:creationId xmlns:a16="http://schemas.microsoft.com/office/drawing/2014/main" id="{A489C47F-CA5A-0742-8D64-B15305EAE1CF}"/>
              </a:ext>
            </a:extLst>
          </p:cNvPr>
          <p:cNvPicPr>
            <a:picLocks noChangeAspect="1"/>
          </p:cNvPicPr>
          <p:nvPr userDrawn="1"/>
        </p:nvPicPr>
        <p:blipFill rotWithShape="1">
          <a:blip r:embed="rId3"/>
          <a:srcRect l="32444"/>
          <a:stretch/>
        </p:blipFill>
        <p:spPr>
          <a:xfrm>
            <a:off x="9017874" y="427320"/>
            <a:ext cx="2861441" cy="675709"/>
          </a:xfrm>
          <a:prstGeom prst="rect">
            <a:avLst/>
          </a:prstGeom>
        </p:spPr>
      </p:pic>
      <p:sp>
        <p:nvSpPr>
          <p:cNvPr id="9" name="Slide Number Placeholder 8">
            <a:extLst>
              <a:ext uri="{FF2B5EF4-FFF2-40B4-BE49-F238E27FC236}">
                <a16:creationId xmlns:a16="http://schemas.microsoft.com/office/drawing/2014/main" id="{85B2B9DB-F55C-5240-9C7B-841AD89969B4}"/>
              </a:ext>
            </a:extLst>
          </p:cNvPr>
          <p:cNvSpPr>
            <a:spLocks noGrp="1"/>
          </p:cNvSpPr>
          <p:nvPr>
            <p:ph type="sldNum" sz="quarter" idx="10"/>
          </p:nvPr>
        </p:nvSpPr>
        <p:spPr/>
        <p:txBody>
          <a:bodyPr/>
          <a:lstStyle/>
          <a:p>
            <a:fld id="{2D3668DB-B743-9544-89BC-2B4F302F7311}" type="slidenum">
              <a:rPr lang="en-US" smtClean="0"/>
              <a:pPr/>
              <a:t>‹#›</a:t>
            </a:fld>
            <a:endParaRPr lang="en-US"/>
          </a:p>
        </p:txBody>
      </p:sp>
      <p:sp>
        <p:nvSpPr>
          <p:cNvPr id="11" name="Text Placeholder 10">
            <a:extLst>
              <a:ext uri="{FF2B5EF4-FFF2-40B4-BE49-F238E27FC236}">
                <a16:creationId xmlns:a16="http://schemas.microsoft.com/office/drawing/2014/main" id="{EB678E01-7460-654B-A959-D51E99C19E00}"/>
              </a:ext>
            </a:extLst>
          </p:cNvPr>
          <p:cNvSpPr>
            <a:spLocks noGrp="1"/>
          </p:cNvSpPr>
          <p:nvPr>
            <p:ph type="body" sz="quarter" idx="11" hasCustomPrompt="1"/>
          </p:nvPr>
        </p:nvSpPr>
        <p:spPr>
          <a:xfrm>
            <a:off x="1524000" y="4246563"/>
            <a:ext cx="9144000" cy="650875"/>
          </a:xfrm>
        </p:spPr>
        <p:txBody>
          <a:bodyPr vert="horz" lIns="91440" tIns="45720" rIns="91440" bIns="45720" rtlCol="0" anchor="ctr">
            <a:normAutofit/>
          </a:bodyPr>
          <a:lstStyle>
            <a:lvl1pPr>
              <a:defRPr lang="en-GB" sz="2800" smtClean="0"/>
            </a:lvl1pPr>
            <a:lvl2pPr>
              <a:defRPr lang="en-GB" sz="2000" smtClean="0"/>
            </a:lvl2pPr>
            <a:lvl3pPr>
              <a:defRPr lang="en-GB" sz="1800" smtClean="0"/>
            </a:lvl3pPr>
            <a:lvl4pPr>
              <a:defRPr lang="en-GB" sz="1600" smtClean="0"/>
            </a:lvl4pPr>
            <a:lvl5pPr>
              <a:defRPr lang="en-GB" sz="1600"/>
            </a:lvl5pPr>
          </a:lstStyle>
          <a:p>
            <a:pPr marL="0" lvl="0" indent="0" algn="ctr">
              <a:buNone/>
            </a:pPr>
            <a:r>
              <a:rPr lang="en-GB" dirty="0"/>
              <a:t>Speaker Title</a:t>
            </a:r>
          </a:p>
        </p:txBody>
      </p:sp>
    </p:spTree>
    <p:extLst>
      <p:ext uri="{BB962C8B-B14F-4D97-AF65-F5344CB8AC3E}">
        <p14:creationId xmlns:p14="http://schemas.microsoft.com/office/powerpoint/2010/main" val="2921393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9"/>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b="397"/>
          <a:stretch>
            <a:fillRect/>
          </a:stretch>
        </p:blipFill>
        <p:spPr bwMode="auto">
          <a:xfrm>
            <a:off x="-201083" y="-6350"/>
            <a:ext cx="12393084" cy="6864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4858411" y="3356992"/>
            <a:ext cx="6998229" cy="360040"/>
          </a:xfrm>
          <a:prstGeom prst="rect">
            <a:avLst/>
          </a:prstGeom>
          <a:ln>
            <a:noFill/>
          </a:ln>
        </p:spPr>
        <p:txBody>
          <a:bodyPr>
            <a:noAutofit/>
          </a:bodyPr>
          <a:lstStyle>
            <a:lvl1pPr marL="0" indent="0" algn="l">
              <a:lnSpc>
                <a:spcPct val="70000"/>
              </a:lnSpc>
              <a:buNone/>
              <a:defRPr sz="2400" b="1" i="1">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Text Placeholder 3"/>
          <p:cNvSpPr>
            <a:spLocks noGrp="1"/>
          </p:cNvSpPr>
          <p:nvPr>
            <p:ph type="body" sz="quarter" idx="11"/>
          </p:nvPr>
        </p:nvSpPr>
        <p:spPr>
          <a:xfrm>
            <a:off x="-272895" y="-603448"/>
            <a:ext cx="12537241" cy="576064"/>
          </a:xfrm>
          <a:prstGeom prst="rect">
            <a:avLst/>
          </a:prstGeom>
          <a:ln>
            <a:noFill/>
          </a:ln>
        </p:spPr>
        <p:txBody>
          <a:bodyPr>
            <a:noAutofit/>
          </a:bodyPr>
          <a:lstStyle>
            <a:lvl1pPr marL="0" indent="0">
              <a:lnSpc>
                <a:spcPct val="100000"/>
              </a:lnSpc>
              <a:buNone/>
              <a:defRPr sz="2400" b="1">
                <a:ln>
                  <a:noFill/>
                </a:ln>
                <a:solidFill>
                  <a:srgbClr val="FF0000"/>
                </a:solidFill>
                <a:latin typeface="Georgia" panose="02040502050405020303" pitchFamily="18" charset="0"/>
              </a:defRPr>
            </a:lvl1pPr>
          </a:lstStyle>
          <a:p>
            <a:pPr lvl="0"/>
            <a:r>
              <a:rPr lang="en-US"/>
              <a:t>Click to edit Master text styles</a:t>
            </a:r>
          </a:p>
        </p:txBody>
      </p:sp>
      <p:sp>
        <p:nvSpPr>
          <p:cNvPr id="8" name="Text Placeholder 3"/>
          <p:cNvSpPr>
            <a:spLocks noGrp="1"/>
          </p:cNvSpPr>
          <p:nvPr>
            <p:ph type="body" sz="quarter" idx="13"/>
          </p:nvPr>
        </p:nvSpPr>
        <p:spPr>
          <a:xfrm>
            <a:off x="4847861" y="2708920"/>
            <a:ext cx="7010400" cy="576064"/>
          </a:xfrm>
          <a:prstGeom prst="rect">
            <a:avLst/>
          </a:prstGeom>
          <a:ln>
            <a:noFill/>
          </a:ln>
        </p:spPr>
        <p:txBody>
          <a:bodyPr>
            <a:noAutofit/>
          </a:bodyPr>
          <a:lstStyle>
            <a:lvl1pPr marL="0" indent="0">
              <a:lnSpc>
                <a:spcPct val="100000"/>
              </a:lnSpc>
              <a:buNone/>
              <a:defRPr sz="3600" b="1">
                <a:ln>
                  <a:noFill/>
                </a:ln>
                <a:latin typeface="Georgia" panose="02040502050405020303" pitchFamily="18" charset="0"/>
              </a:defRPr>
            </a:lvl1pPr>
          </a:lstStyle>
          <a:p>
            <a:pPr lvl="0"/>
            <a:r>
              <a:rPr lang="en-US"/>
              <a:t>Click to edit Master text styles</a:t>
            </a:r>
          </a:p>
        </p:txBody>
      </p:sp>
      <p:sp>
        <p:nvSpPr>
          <p:cNvPr id="9" name="Text Placeholder 3"/>
          <p:cNvSpPr>
            <a:spLocks noGrp="1"/>
          </p:cNvSpPr>
          <p:nvPr>
            <p:ph type="body" sz="quarter" idx="14"/>
          </p:nvPr>
        </p:nvSpPr>
        <p:spPr>
          <a:xfrm>
            <a:off x="-240704" y="6885384"/>
            <a:ext cx="12577397" cy="792088"/>
          </a:xfrm>
          <a:prstGeom prst="rect">
            <a:avLst/>
          </a:prstGeom>
          <a:ln>
            <a:noFill/>
          </a:ln>
        </p:spPr>
        <p:txBody>
          <a:bodyPr>
            <a:noAutofit/>
          </a:bodyPr>
          <a:lstStyle>
            <a:lvl1pPr marL="0" indent="0">
              <a:lnSpc>
                <a:spcPct val="100000"/>
              </a:lnSpc>
              <a:buNone/>
              <a:defRPr sz="2000" b="1" baseline="0">
                <a:ln>
                  <a:noFill/>
                </a:ln>
                <a:solidFill>
                  <a:srgbClr val="FF0000"/>
                </a:solidFill>
                <a:latin typeface="Georgia" panose="02040502050405020303" pitchFamily="18" charset="0"/>
              </a:defRPr>
            </a:lvl1pPr>
          </a:lstStyle>
          <a:p>
            <a:pPr lvl="0"/>
            <a:r>
              <a:rPr lang="en-US"/>
              <a:t>Click to edit Master text styles</a:t>
            </a:r>
          </a:p>
        </p:txBody>
      </p:sp>
      <p:sp>
        <p:nvSpPr>
          <p:cNvPr id="7" name="Date Placeholder 28"/>
          <p:cNvSpPr>
            <a:spLocks noGrp="1"/>
          </p:cNvSpPr>
          <p:nvPr>
            <p:ph type="dt" sz="half" idx="15"/>
          </p:nvPr>
        </p:nvSpPr>
        <p:spPr>
          <a:xfrm>
            <a:off x="4847167" y="3789364"/>
            <a:ext cx="1824567" cy="365125"/>
          </a:xfrm>
        </p:spPr>
        <p:txBody>
          <a:bodyPr/>
          <a:lstStyle>
            <a:lvl1pPr>
              <a:defRPr sz="1400">
                <a:latin typeface="Arial" panose="020B0604020202020204" pitchFamily="34" charset="0"/>
                <a:cs typeface="Arial" panose="020B0604020202020204" pitchFamily="34" charset="0"/>
              </a:defRPr>
            </a:lvl1pPr>
          </a:lstStyle>
          <a:p>
            <a:pPr>
              <a:defRPr/>
            </a:pPr>
            <a:fld id="{28319CC3-049A-4AC7-9805-006989EF1263}" type="datetime4">
              <a:rPr lang="en-GB" smtClean="0">
                <a:solidFill>
                  <a:prstClr val="black"/>
                </a:solidFill>
              </a:rPr>
              <a:t>21 November 2019</a:t>
            </a:fld>
            <a:endParaRPr lang="en-GB">
              <a:solidFill>
                <a:prstClr val="black"/>
              </a:solidFill>
            </a:endParaRPr>
          </a:p>
        </p:txBody>
      </p:sp>
      <p:sp>
        <p:nvSpPr>
          <p:cNvPr id="10" name="Slide Number Placeholder 1"/>
          <p:cNvSpPr>
            <a:spLocks noGrp="1"/>
          </p:cNvSpPr>
          <p:nvPr>
            <p:ph type="sldNum" sz="quarter" idx="16"/>
          </p:nvPr>
        </p:nvSpPr>
        <p:spPr/>
        <p:txBody>
          <a:bodyPr/>
          <a:lstStyle>
            <a:lvl1pPr>
              <a:defRPr/>
            </a:lvl1pPr>
          </a:lstStyle>
          <a:p>
            <a:pPr>
              <a:defRPr/>
            </a:pPr>
            <a:fld id="{A5416AC1-BF27-4733-B39D-2E14A5D61392}" type="slidenum">
              <a:rPr lang="en-GB">
                <a:solidFill>
                  <a:prstClr val="black"/>
                </a:solidFill>
              </a:rPr>
              <a:pPr>
                <a:defRPr/>
              </a:pPr>
              <a:t>‹#›</a:t>
            </a:fld>
            <a:endParaRPr lang="en-GB">
              <a:solidFill>
                <a:prstClr val="black"/>
              </a:solidFill>
            </a:endParaRPr>
          </a:p>
        </p:txBody>
      </p:sp>
    </p:spTree>
    <p:extLst>
      <p:ext uri="{BB962C8B-B14F-4D97-AF65-F5344CB8AC3E}">
        <p14:creationId xmlns:p14="http://schemas.microsoft.com/office/powerpoint/2010/main" val="2066420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al Content Slide">
    <p:spTree>
      <p:nvGrpSpPr>
        <p:cNvPr id="1" name=""/>
        <p:cNvGrpSpPr/>
        <p:nvPr/>
      </p:nvGrpSpPr>
      <p:grpSpPr>
        <a:xfrm>
          <a:off x="0" y="0"/>
          <a:ext cx="0" cy="0"/>
          <a:chOff x="0" y="0"/>
          <a:chExt cx="0" cy="0"/>
        </a:xfrm>
      </p:grpSpPr>
      <p:sp>
        <p:nvSpPr>
          <p:cNvPr id="23" name="Text Placeholder 22"/>
          <p:cNvSpPr>
            <a:spLocks noGrp="1"/>
          </p:cNvSpPr>
          <p:nvPr>
            <p:ph type="body" sz="quarter" idx="21"/>
          </p:nvPr>
        </p:nvSpPr>
        <p:spPr>
          <a:xfrm>
            <a:off x="624419" y="1412779"/>
            <a:ext cx="10943167" cy="4680049"/>
          </a:xfrm>
          <a:prstGeom prst="rect">
            <a:avLst/>
          </a:prstGeom>
          <a:ln>
            <a:noFill/>
          </a:ln>
        </p:spPr>
        <p:txBody>
          <a:bodyPr>
            <a:normAutofit/>
          </a:bodyPr>
          <a:lstStyle>
            <a:lvl1pPr marL="342900" indent="-342900">
              <a:lnSpc>
                <a:spcPct val="100000"/>
              </a:lnSpc>
              <a:spcBef>
                <a:spcPts val="1200"/>
              </a:spcBef>
              <a:spcAft>
                <a:spcPts val="1200"/>
              </a:spcAft>
              <a:buFont typeface="Wingdings" panose="05000000000000000000" pitchFamily="2" charset="2"/>
              <a:buChar char="§"/>
              <a:defRPr sz="2000" baseline="0"/>
            </a:lvl1pPr>
            <a:lvl2pPr>
              <a:defRPr/>
            </a:lvl2pPr>
            <a:lvl3pPr>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10" name="Text Placeholder 7"/>
          <p:cNvSpPr>
            <a:spLocks noGrp="1"/>
          </p:cNvSpPr>
          <p:nvPr>
            <p:ph type="body" sz="quarter" idx="13"/>
          </p:nvPr>
        </p:nvSpPr>
        <p:spPr>
          <a:xfrm>
            <a:off x="527381" y="764704"/>
            <a:ext cx="11041227" cy="288032"/>
          </a:xfrm>
          <a:prstGeom prst="rect">
            <a:avLst/>
          </a:prstGeom>
          <a:ln>
            <a:noFill/>
          </a:ln>
        </p:spPr>
        <p:txBody>
          <a:bodyPr>
            <a:noAutofit/>
          </a:bodyPr>
          <a:lstStyle>
            <a:lvl1pPr marL="0" indent="0">
              <a:lnSpc>
                <a:spcPct val="100000"/>
              </a:lnSpc>
              <a:buNone/>
              <a:defRPr sz="1800" b="0" i="1" baseline="0">
                <a:latin typeface="+mj-lt"/>
              </a:defRPr>
            </a:lvl1pPr>
          </a:lstStyle>
          <a:p>
            <a:pPr lvl="0"/>
            <a:r>
              <a:rPr lang="en-US"/>
              <a:t>Click to edit Master text styles</a:t>
            </a:r>
          </a:p>
        </p:txBody>
      </p:sp>
      <p:sp>
        <p:nvSpPr>
          <p:cNvPr id="14" name="Title 1"/>
          <p:cNvSpPr>
            <a:spLocks noGrp="1"/>
          </p:cNvSpPr>
          <p:nvPr>
            <p:ph type="title"/>
          </p:nvPr>
        </p:nvSpPr>
        <p:spPr>
          <a:xfrm>
            <a:off x="527381" y="404664"/>
            <a:ext cx="11041227" cy="360040"/>
          </a:xfrm>
          <a:prstGeom prst="rect">
            <a:avLst/>
          </a:prstGeom>
        </p:spPr>
        <p:txBody>
          <a:bodyPr/>
          <a:lstStyle>
            <a:lvl1pPr>
              <a:defRPr sz="2800"/>
            </a:lvl1pPr>
          </a:lstStyle>
          <a:p>
            <a:r>
              <a:rPr lang="en-US"/>
              <a:t>Click to edit Master title style</a:t>
            </a:r>
            <a:endParaRPr lang="en-GB" dirty="0"/>
          </a:p>
        </p:txBody>
      </p:sp>
      <p:sp>
        <p:nvSpPr>
          <p:cNvPr id="5" name="Date Placeholder 3">
            <a:extLst>
              <a:ext uri="{FF2B5EF4-FFF2-40B4-BE49-F238E27FC236}">
                <a16:creationId xmlns:a16="http://schemas.microsoft.com/office/drawing/2014/main" id="{A4C8CD40-4CCF-4360-BEDA-DF3AE86A2025}"/>
              </a:ext>
            </a:extLst>
          </p:cNvPr>
          <p:cNvSpPr>
            <a:spLocks noGrp="1"/>
          </p:cNvSpPr>
          <p:nvPr>
            <p:ph type="dt" sz="half" idx="22"/>
          </p:nvPr>
        </p:nvSpPr>
        <p:spPr/>
        <p:txBody>
          <a:bodyPr/>
          <a:lstStyle>
            <a:lvl1pPr>
              <a:defRPr/>
            </a:lvl1pPr>
          </a:lstStyle>
          <a:p>
            <a:pPr>
              <a:defRPr/>
            </a:pPr>
            <a:fld id="{78B90DC9-A5C4-40C4-899D-AED3B141458F}" type="datetime4">
              <a:rPr lang="en-GB" smtClean="0"/>
              <a:t>21 November 2019</a:t>
            </a:fld>
            <a:endParaRPr lang="en-GB" dirty="0"/>
          </a:p>
        </p:txBody>
      </p:sp>
      <p:sp>
        <p:nvSpPr>
          <p:cNvPr id="6" name="Slide Number Placeholder 5">
            <a:extLst>
              <a:ext uri="{FF2B5EF4-FFF2-40B4-BE49-F238E27FC236}">
                <a16:creationId xmlns:a16="http://schemas.microsoft.com/office/drawing/2014/main" id="{6356C727-B004-4028-9FA4-00B952F7F8E7}"/>
              </a:ext>
            </a:extLst>
          </p:cNvPr>
          <p:cNvSpPr>
            <a:spLocks noGrp="1"/>
          </p:cNvSpPr>
          <p:nvPr>
            <p:ph type="sldNum" sz="quarter" idx="23"/>
          </p:nvPr>
        </p:nvSpPr>
        <p:spPr/>
        <p:txBody>
          <a:bodyPr/>
          <a:lstStyle>
            <a:lvl1pPr>
              <a:defRPr/>
            </a:lvl1pPr>
          </a:lstStyle>
          <a:p>
            <a:pPr>
              <a:defRPr/>
            </a:pPr>
            <a:fld id="{D41C9263-AC19-43A1-AD88-C7946AF57CE2}" type="slidenum">
              <a:rPr lang="en-GB" altLang="en-US"/>
              <a:pPr>
                <a:defRPr/>
              </a:pPr>
              <a:t>‹#›</a:t>
            </a:fld>
            <a:endParaRPr lang="en-GB" altLang="en-US" dirty="0"/>
          </a:p>
        </p:txBody>
      </p:sp>
    </p:spTree>
    <p:extLst>
      <p:ext uri="{BB962C8B-B14F-4D97-AF65-F5344CB8AC3E}">
        <p14:creationId xmlns:p14="http://schemas.microsoft.com/office/powerpoint/2010/main" val="895753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mage and Text Slide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DCC6528-64C9-4111-B67A-BDABBB063FFB}"/>
              </a:ext>
            </a:extLst>
          </p:cNvPr>
          <p:cNvSpPr/>
          <p:nvPr userDrawn="1"/>
        </p:nvSpPr>
        <p:spPr>
          <a:xfrm>
            <a:off x="0" y="-14288"/>
            <a:ext cx="6096000" cy="686752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sp>
        <p:nvSpPr>
          <p:cNvPr id="7" name="Rectangle 6">
            <a:extLst>
              <a:ext uri="{FF2B5EF4-FFF2-40B4-BE49-F238E27FC236}">
                <a16:creationId xmlns:a16="http://schemas.microsoft.com/office/drawing/2014/main" id="{3045D090-2365-47D7-A595-A3CAA3C09AA1}"/>
              </a:ext>
            </a:extLst>
          </p:cNvPr>
          <p:cNvSpPr/>
          <p:nvPr userDrawn="1"/>
        </p:nvSpPr>
        <p:spPr>
          <a:xfrm>
            <a:off x="9167286" y="6176966"/>
            <a:ext cx="3024716" cy="676275"/>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sp>
        <p:nvSpPr>
          <p:cNvPr id="8" name="Flowchart: Delay 7">
            <a:extLst>
              <a:ext uri="{FF2B5EF4-FFF2-40B4-BE49-F238E27FC236}">
                <a16:creationId xmlns:a16="http://schemas.microsoft.com/office/drawing/2014/main" id="{BC83BA93-4D95-48CC-B027-F4066C639E5D}"/>
              </a:ext>
            </a:extLst>
          </p:cNvPr>
          <p:cNvSpPr/>
          <p:nvPr userDrawn="1"/>
        </p:nvSpPr>
        <p:spPr>
          <a:xfrm flipH="1">
            <a:off x="8303685" y="6165853"/>
            <a:ext cx="872067" cy="701675"/>
          </a:xfrm>
          <a:prstGeom prst="flowChartDelay">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800" dirty="0"/>
          </a:p>
        </p:txBody>
      </p:sp>
      <p:pic>
        <p:nvPicPr>
          <p:cNvPr id="9" name="Picture 13">
            <a:extLst>
              <a:ext uri="{FF2B5EF4-FFF2-40B4-BE49-F238E27FC236}">
                <a16:creationId xmlns:a16="http://schemas.microsoft.com/office/drawing/2014/main" id="{D0770DB6-396B-4C2E-831A-5CECD84D1A9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27052" y="6335713"/>
            <a:ext cx="2029883"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Picture Placeholder 4"/>
          <p:cNvSpPr>
            <a:spLocks noGrp="1"/>
          </p:cNvSpPr>
          <p:nvPr>
            <p:ph type="pic" sz="quarter" idx="18"/>
          </p:nvPr>
        </p:nvSpPr>
        <p:spPr>
          <a:xfrm>
            <a:off x="6096000" y="0"/>
            <a:ext cx="6096000" cy="6858000"/>
          </a:xfrm>
          <a:prstGeom prst="rect">
            <a:avLst/>
          </a:prstGeom>
          <a:solidFill>
            <a:schemeClr val="bg1">
              <a:lumMod val="85000"/>
            </a:schemeClr>
          </a:solidFill>
          <a:ln>
            <a:noFill/>
          </a:ln>
        </p:spPr>
        <p:txBody>
          <a:bodyPr rtlCol="0">
            <a:normAutofit/>
          </a:bodyPr>
          <a:lstStyle>
            <a:lvl1pPr marL="0" marR="0" indent="0" algn="ctr" defTabSz="914400" rtl="0" eaLnBrk="1" fontAlgn="auto" latinLnBrk="0" hangingPunct="1">
              <a:lnSpc>
                <a:spcPct val="130000"/>
              </a:lnSpc>
              <a:spcBef>
                <a:spcPts val="1200"/>
              </a:spcBef>
              <a:spcAft>
                <a:spcPts val="1200"/>
              </a:spcAft>
              <a:buClrTx/>
              <a:buSzTx/>
              <a:buFont typeface="Wingdings" panose="05000000000000000000" pitchFamily="2" charset="2"/>
              <a:buNone/>
              <a:tabLst/>
              <a:defRPr sz="1400" baseline="0"/>
            </a:lvl1pPr>
          </a:lstStyle>
          <a:p>
            <a:pPr lvl="0"/>
            <a:r>
              <a:rPr lang="en-US" noProof="0" dirty="0"/>
              <a:t>Click icon to add picture</a:t>
            </a:r>
            <a:endParaRPr lang="en-GB" noProof="0" dirty="0"/>
          </a:p>
        </p:txBody>
      </p:sp>
      <p:sp>
        <p:nvSpPr>
          <p:cNvPr id="10" name="Text Placeholder 9"/>
          <p:cNvSpPr>
            <a:spLocks noGrp="1"/>
          </p:cNvSpPr>
          <p:nvPr>
            <p:ph type="body" sz="quarter" idx="19"/>
          </p:nvPr>
        </p:nvSpPr>
        <p:spPr>
          <a:xfrm>
            <a:off x="624419" y="1772816"/>
            <a:ext cx="4799508" cy="4320480"/>
          </a:xfrm>
          <a:prstGeom prst="rect">
            <a:avLst/>
          </a:prstGeom>
          <a:ln>
            <a:noFill/>
          </a:ln>
        </p:spPr>
        <p:txBody>
          <a:bodyPr>
            <a:normAutofit/>
          </a:bodyPr>
          <a:lstStyle>
            <a:lvl1pPr marL="342900" indent="-342900">
              <a:buClr>
                <a:schemeClr val="bg2"/>
              </a:buClr>
              <a:buFont typeface="Wingdings" panose="05000000000000000000" pitchFamily="2" charset="2"/>
              <a:buChar char="§"/>
              <a:defRPr sz="2000" baseline="0">
                <a:solidFill>
                  <a:schemeClr val="bg1"/>
                </a:solidFill>
                <a:latin typeface="+mn-lt"/>
              </a:defRPr>
            </a:lvl1pPr>
            <a:lvl2pPr marL="742950" indent="-285750">
              <a:buFont typeface="Wingdings" panose="05000000000000000000" pitchFamily="2" charset="2"/>
              <a:buChar char="§"/>
              <a:defRPr sz="1800" b="0">
                <a:solidFill>
                  <a:schemeClr val="bg1"/>
                </a:solidFill>
              </a:defRPr>
            </a:lvl2pPr>
            <a:lvl3pPr marL="1085850" indent="-171450">
              <a:buFont typeface="Wingdings" panose="05000000000000000000" pitchFamily="2" charset="2"/>
              <a:buChar char="§"/>
              <a:defRPr sz="1600">
                <a:solidFill>
                  <a:schemeClr val="bg1"/>
                </a:solidFill>
              </a:defRPr>
            </a:lvl3pPr>
            <a:lvl4pPr marL="1543050" indent="-171450">
              <a:buFont typeface="Wingdings" panose="05000000000000000000" pitchFamily="2" charset="2"/>
              <a:buChar char="§"/>
              <a:defRPr sz="1600" baseline="0">
                <a:solidFill>
                  <a:schemeClr val="bg1"/>
                </a:solidFill>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7"/>
          <p:cNvSpPr>
            <a:spLocks noGrp="1"/>
          </p:cNvSpPr>
          <p:nvPr>
            <p:ph type="body" sz="quarter" idx="13"/>
          </p:nvPr>
        </p:nvSpPr>
        <p:spPr>
          <a:xfrm>
            <a:off x="527381" y="1196752"/>
            <a:ext cx="5280587" cy="360040"/>
          </a:xfrm>
          <a:prstGeom prst="rect">
            <a:avLst/>
          </a:prstGeom>
          <a:ln>
            <a:noFill/>
          </a:ln>
        </p:spPr>
        <p:txBody>
          <a:bodyPr>
            <a:noAutofit/>
          </a:bodyPr>
          <a:lstStyle>
            <a:lvl1pPr marL="0" indent="0">
              <a:lnSpc>
                <a:spcPct val="100000"/>
              </a:lnSpc>
              <a:buNone/>
              <a:defRPr sz="1800" b="0" i="1" baseline="0">
                <a:solidFill>
                  <a:schemeClr val="bg1"/>
                </a:solidFill>
                <a:latin typeface="+mj-lt"/>
              </a:defRPr>
            </a:lvl1pPr>
          </a:lstStyle>
          <a:p>
            <a:pPr lvl="0"/>
            <a:r>
              <a:rPr lang="en-US"/>
              <a:t>Click to edit Master text styles</a:t>
            </a:r>
          </a:p>
        </p:txBody>
      </p:sp>
      <p:sp>
        <p:nvSpPr>
          <p:cNvPr id="15" name="Text Placeholder 5"/>
          <p:cNvSpPr>
            <a:spLocks noGrp="1"/>
          </p:cNvSpPr>
          <p:nvPr>
            <p:ph type="body" sz="quarter" idx="27"/>
          </p:nvPr>
        </p:nvSpPr>
        <p:spPr>
          <a:xfrm>
            <a:off x="526885" y="332656"/>
            <a:ext cx="5281083" cy="864096"/>
          </a:xfrm>
        </p:spPr>
        <p:txBody>
          <a:bodyPr>
            <a:noAutofit/>
          </a:bodyPr>
          <a:lstStyle>
            <a:lvl1pPr marL="0" indent="0">
              <a:lnSpc>
                <a:spcPct val="100000"/>
              </a:lnSpc>
              <a:buNone/>
              <a:defRPr sz="2800" b="1" baseline="0">
                <a:solidFill>
                  <a:schemeClr val="bg1"/>
                </a:solidFill>
                <a:latin typeface="+mj-lt"/>
              </a:defRPr>
            </a:lvl1pPr>
          </a:lstStyle>
          <a:p>
            <a:pPr lvl="0"/>
            <a:r>
              <a:rPr lang="en-US"/>
              <a:t>Click to edit Master text styles</a:t>
            </a:r>
          </a:p>
        </p:txBody>
      </p:sp>
      <p:sp>
        <p:nvSpPr>
          <p:cNvPr id="11" name="Date Placeholder 1">
            <a:extLst>
              <a:ext uri="{FF2B5EF4-FFF2-40B4-BE49-F238E27FC236}">
                <a16:creationId xmlns:a16="http://schemas.microsoft.com/office/drawing/2014/main" id="{FDB1AC22-C5C3-413C-B6FC-992CC406D4B9}"/>
              </a:ext>
            </a:extLst>
          </p:cNvPr>
          <p:cNvSpPr>
            <a:spLocks noGrp="1"/>
          </p:cNvSpPr>
          <p:nvPr>
            <p:ph type="dt" sz="half" idx="28"/>
          </p:nvPr>
        </p:nvSpPr>
        <p:spPr/>
        <p:txBody>
          <a:bodyPr/>
          <a:lstStyle>
            <a:lvl1pPr>
              <a:defRPr>
                <a:solidFill>
                  <a:schemeClr val="bg1"/>
                </a:solidFill>
              </a:defRPr>
            </a:lvl1pPr>
          </a:lstStyle>
          <a:p>
            <a:pPr>
              <a:defRPr/>
            </a:pPr>
            <a:fld id="{57BCD4B1-535E-41B4-8798-CBDE1AD21A86}" type="datetime4">
              <a:rPr lang="en-GB" smtClean="0"/>
              <a:t>21 November 2019</a:t>
            </a:fld>
            <a:endParaRPr lang="en-GB" dirty="0"/>
          </a:p>
        </p:txBody>
      </p:sp>
      <p:sp>
        <p:nvSpPr>
          <p:cNvPr id="12" name="Slide Number Placeholder 3">
            <a:extLst>
              <a:ext uri="{FF2B5EF4-FFF2-40B4-BE49-F238E27FC236}">
                <a16:creationId xmlns:a16="http://schemas.microsoft.com/office/drawing/2014/main" id="{07CE46E2-DE65-49CC-BA20-7E7A3D94C193}"/>
              </a:ext>
            </a:extLst>
          </p:cNvPr>
          <p:cNvSpPr>
            <a:spLocks noGrp="1"/>
          </p:cNvSpPr>
          <p:nvPr>
            <p:ph type="sldNum" sz="quarter" idx="29"/>
          </p:nvPr>
        </p:nvSpPr>
        <p:spPr/>
        <p:txBody>
          <a:bodyPr/>
          <a:lstStyle>
            <a:lvl1pPr>
              <a:defRPr>
                <a:solidFill>
                  <a:schemeClr val="bg1"/>
                </a:solidFill>
              </a:defRPr>
            </a:lvl1pPr>
          </a:lstStyle>
          <a:p>
            <a:pPr>
              <a:defRPr/>
            </a:pPr>
            <a:fld id="{39BC8090-9B89-406A-8947-82B9AEC2A927}" type="slidenum">
              <a:rPr lang="en-GB" altLang="en-US"/>
              <a:pPr>
                <a:defRPr/>
              </a:pPr>
              <a:t>‹#›</a:t>
            </a:fld>
            <a:endParaRPr lang="en-GB" altLang="en-US" dirty="0"/>
          </a:p>
        </p:txBody>
      </p:sp>
    </p:spTree>
    <p:extLst>
      <p:ext uri="{BB962C8B-B14F-4D97-AF65-F5344CB8AC3E}">
        <p14:creationId xmlns:p14="http://schemas.microsoft.com/office/powerpoint/2010/main" val="44815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s/Summary slide">
    <p:spTree>
      <p:nvGrpSpPr>
        <p:cNvPr id="1" name=""/>
        <p:cNvGrpSpPr/>
        <p:nvPr/>
      </p:nvGrpSpPr>
      <p:grpSpPr>
        <a:xfrm>
          <a:off x="0" y="0"/>
          <a:ext cx="0" cy="0"/>
          <a:chOff x="0" y="0"/>
          <a:chExt cx="0" cy="0"/>
        </a:xfrm>
      </p:grpSpPr>
      <p:sp>
        <p:nvSpPr>
          <p:cNvPr id="10" name="Text Placeholder 9"/>
          <p:cNvSpPr>
            <a:spLocks noGrp="1"/>
          </p:cNvSpPr>
          <p:nvPr>
            <p:ph type="body" sz="quarter" idx="19"/>
          </p:nvPr>
        </p:nvSpPr>
        <p:spPr>
          <a:xfrm>
            <a:off x="4655841" y="1484784"/>
            <a:ext cx="7008779" cy="1224136"/>
          </a:xfrm>
          <a:prstGeom prst="rect">
            <a:avLst/>
          </a:prstGeom>
          <a:ln>
            <a:noFill/>
          </a:ln>
        </p:spPr>
        <p:txBody>
          <a:bodyPr>
            <a:noAutofit/>
          </a:bodyPr>
          <a:lstStyle>
            <a:lvl1pPr marL="285750" indent="-285750">
              <a:spcBef>
                <a:spcPts val="200"/>
              </a:spcBef>
              <a:spcAft>
                <a:spcPts val="200"/>
              </a:spcAft>
              <a:buFont typeface="Wingdings" panose="05000000000000000000" pitchFamily="2" charset="2"/>
              <a:buChar char="§"/>
              <a:defRPr sz="1800" baseline="0">
                <a:solidFill>
                  <a:schemeClr val="tx1"/>
                </a:solidFill>
                <a:latin typeface="+mn-lt"/>
              </a:defRPr>
            </a:lvl1pPr>
            <a:lvl5pPr>
              <a:defRPr/>
            </a:lvl5pPr>
          </a:lstStyle>
          <a:p>
            <a:pPr lvl="0"/>
            <a:r>
              <a:rPr lang="en-US"/>
              <a:t>Click to edit Master text styles</a:t>
            </a:r>
          </a:p>
          <a:p>
            <a:pPr lvl="1"/>
            <a:r>
              <a:rPr lang="en-US"/>
              <a:t>Second level</a:t>
            </a:r>
          </a:p>
          <a:p>
            <a:pPr lvl="2"/>
            <a:r>
              <a:rPr lang="en-US"/>
              <a:t>Third level</a:t>
            </a:r>
          </a:p>
        </p:txBody>
      </p:sp>
      <p:sp>
        <p:nvSpPr>
          <p:cNvPr id="14" name="Title 1"/>
          <p:cNvSpPr>
            <a:spLocks noGrp="1"/>
          </p:cNvSpPr>
          <p:nvPr>
            <p:ph type="title"/>
          </p:nvPr>
        </p:nvSpPr>
        <p:spPr>
          <a:xfrm>
            <a:off x="527381" y="404664"/>
            <a:ext cx="11081448" cy="360040"/>
          </a:xfrm>
          <a:prstGeom prst="rect">
            <a:avLst/>
          </a:prstGeom>
        </p:spPr>
        <p:txBody>
          <a:bodyPr/>
          <a:lstStyle>
            <a:lvl1pPr>
              <a:defRPr sz="2800" baseline="0"/>
            </a:lvl1pPr>
          </a:lstStyle>
          <a:p>
            <a:r>
              <a:rPr lang="en-US"/>
              <a:t>Click to edit Master title style</a:t>
            </a:r>
            <a:endParaRPr lang="en-GB" dirty="0"/>
          </a:p>
        </p:txBody>
      </p:sp>
      <p:sp>
        <p:nvSpPr>
          <p:cNvPr id="19" name="Text Placeholder 7"/>
          <p:cNvSpPr>
            <a:spLocks noGrp="1"/>
          </p:cNvSpPr>
          <p:nvPr>
            <p:ph type="body" sz="quarter" idx="13"/>
          </p:nvPr>
        </p:nvSpPr>
        <p:spPr>
          <a:xfrm>
            <a:off x="527381" y="764704"/>
            <a:ext cx="11081448" cy="288032"/>
          </a:xfrm>
          <a:prstGeom prst="rect">
            <a:avLst/>
          </a:prstGeom>
          <a:ln>
            <a:noFill/>
          </a:ln>
        </p:spPr>
        <p:txBody>
          <a:bodyPr>
            <a:noAutofit/>
          </a:bodyPr>
          <a:lstStyle>
            <a:lvl1pPr marL="0" indent="0">
              <a:lnSpc>
                <a:spcPct val="100000"/>
              </a:lnSpc>
              <a:buNone/>
              <a:defRPr sz="1800" b="0" i="1" baseline="0">
                <a:latin typeface="+mj-lt"/>
              </a:defRPr>
            </a:lvl1pPr>
          </a:lstStyle>
          <a:p>
            <a:pPr lvl="0"/>
            <a:r>
              <a:rPr lang="en-US"/>
              <a:t>Click to edit Master text styles</a:t>
            </a:r>
          </a:p>
        </p:txBody>
      </p:sp>
      <p:sp>
        <p:nvSpPr>
          <p:cNvPr id="12" name="Text Placeholder 8"/>
          <p:cNvSpPr>
            <a:spLocks noGrp="1"/>
          </p:cNvSpPr>
          <p:nvPr>
            <p:ph type="body" sz="quarter" idx="26"/>
          </p:nvPr>
        </p:nvSpPr>
        <p:spPr>
          <a:xfrm>
            <a:off x="527381" y="1484784"/>
            <a:ext cx="4032448" cy="1224136"/>
          </a:xfrm>
          <a:prstGeom prst="rect">
            <a:avLst/>
          </a:prstGeom>
          <a:ln>
            <a:noFill/>
          </a:ln>
        </p:spPr>
        <p:txBody>
          <a:bodyPr>
            <a:noAutofit/>
          </a:bodyPr>
          <a:lstStyle>
            <a:lvl1pPr marL="0" indent="0">
              <a:lnSpc>
                <a:spcPct val="100000"/>
              </a:lnSpc>
              <a:buFont typeface="Wingdings" panose="05000000000000000000" pitchFamily="2" charset="2"/>
              <a:buNone/>
              <a:defRPr sz="2400" b="1" baseline="0">
                <a:latin typeface="+mj-lt"/>
              </a:defRPr>
            </a:lvl1pPr>
          </a:lstStyle>
          <a:p>
            <a:pPr lvl="0"/>
            <a:r>
              <a:rPr lang="en-US"/>
              <a:t>Click to edit Master text styles</a:t>
            </a:r>
          </a:p>
        </p:txBody>
      </p:sp>
      <p:sp>
        <p:nvSpPr>
          <p:cNvPr id="17" name="Text Placeholder 9"/>
          <p:cNvSpPr>
            <a:spLocks noGrp="1"/>
          </p:cNvSpPr>
          <p:nvPr>
            <p:ph type="body" sz="quarter" idx="31"/>
          </p:nvPr>
        </p:nvSpPr>
        <p:spPr>
          <a:xfrm>
            <a:off x="4655841" y="3068960"/>
            <a:ext cx="7008779" cy="1224136"/>
          </a:xfrm>
          <a:prstGeom prst="rect">
            <a:avLst/>
          </a:prstGeom>
          <a:ln>
            <a:noFill/>
          </a:ln>
        </p:spPr>
        <p:txBody>
          <a:bodyPr>
            <a:noAutofit/>
          </a:bodyPr>
          <a:lstStyle>
            <a:lvl1pPr marL="285750" indent="-285750">
              <a:spcBef>
                <a:spcPts val="200"/>
              </a:spcBef>
              <a:spcAft>
                <a:spcPts val="200"/>
              </a:spcAft>
              <a:buFont typeface="Wingdings" panose="05000000000000000000" pitchFamily="2" charset="2"/>
              <a:buChar char="§"/>
              <a:defRPr sz="1800" baseline="0">
                <a:solidFill>
                  <a:schemeClr val="tx1"/>
                </a:solidFill>
                <a:latin typeface="+mn-lt"/>
              </a:defRPr>
            </a:lvl1pPr>
            <a:lvl5pPr>
              <a:defRPr/>
            </a:lvl5pPr>
          </a:lstStyle>
          <a:p>
            <a:pPr lvl="0"/>
            <a:r>
              <a:rPr lang="en-US"/>
              <a:t>Click to edit Master text styles</a:t>
            </a:r>
          </a:p>
        </p:txBody>
      </p:sp>
      <p:sp>
        <p:nvSpPr>
          <p:cNvPr id="18" name="Text Placeholder 8"/>
          <p:cNvSpPr>
            <a:spLocks noGrp="1"/>
          </p:cNvSpPr>
          <p:nvPr>
            <p:ph type="body" sz="quarter" idx="32"/>
          </p:nvPr>
        </p:nvSpPr>
        <p:spPr>
          <a:xfrm>
            <a:off x="527381" y="3068960"/>
            <a:ext cx="4032448" cy="1224136"/>
          </a:xfrm>
          <a:prstGeom prst="rect">
            <a:avLst/>
          </a:prstGeom>
          <a:ln>
            <a:noFill/>
          </a:ln>
        </p:spPr>
        <p:txBody>
          <a:bodyPr>
            <a:noAutofit/>
          </a:bodyPr>
          <a:lstStyle>
            <a:lvl1pPr marL="0" indent="0">
              <a:lnSpc>
                <a:spcPct val="100000"/>
              </a:lnSpc>
              <a:buNone/>
              <a:defRPr sz="2400" b="1" baseline="0">
                <a:latin typeface="+mj-lt"/>
              </a:defRPr>
            </a:lvl1pPr>
          </a:lstStyle>
          <a:p>
            <a:pPr lvl="0"/>
            <a:r>
              <a:rPr lang="en-US"/>
              <a:t>Click to edit Master text styles</a:t>
            </a:r>
          </a:p>
        </p:txBody>
      </p:sp>
      <p:sp>
        <p:nvSpPr>
          <p:cNvPr id="22" name="Text Placeholder 9"/>
          <p:cNvSpPr>
            <a:spLocks noGrp="1"/>
          </p:cNvSpPr>
          <p:nvPr>
            <p:ph type="body" sz="quarter" idx="33"/>
          </p:nvPr>
        </p:nvSpPr>
        <p:spPr>
          <a:xfrm>
            <a:off x="4655841" y="4653136"/>
            <a:ext cx="7008779" cy="1224136"/>
          </a:xfrm>
          <a:prstGeom prst="rect">
            <a:avLst/>
          </a:prstGeom>
          <a:ln>
            <a:noFill/>
          </a:ln>
        </p:spPr>
        <p:txBody>
          <a:bodyPr>
            <a:noAutofit/>
          </a:bodyPr>
          <a:lstStyle>
            <a:lvl1pPr marL="285750" indent="-285750">
              <a:spcBef>
                <a:spcPts val="200"/>
              </a:spcBef>
              <a:spcAft>
                <a:spcPts val="200"/>
              </a:spcAft>
              <a:buFont typeface="Wingdings" panose="05000000000000000000" pitchFamily="2" charset="2"/>
              <a:buChar char="§"/>
              <a:defRPr sz="1800" baseline="0">
                <a:solidFill>
                  <a:schemeClr val="tx1"/>
                </a:solidFill>
                <a:latin typeface="+mn-lt"/>
              </a:defRPr>
            </a:lvl1pPr>
            <a:lvl5pPr>
              <a:defRPr/>
            </a:lvl5pPr>
          </a:lstStyle>
          <a:p>
            <a:pPr lvl="0"/>
            <a:r>
              <a:rPr lang="en-US"/>
              <a:t>Click to edit Master text styles</a:t>
            </a:r>
          </a:p>
        </p:txBody>
      </p:sp>
      <p:sp>
        <p:nvSpPr>
          <p:cNvPr id="23" name="Text Placeholder 8"/>
          <p:cNvSpPr>
            <a:spLocks noGrp="1"/>
          </p:cNvSpPr>
          <p:nvPr>
            <p:ph type="body" sz="quarter" idx="34"/>
          </p:nvPr>
        </p:nvSpPr>
        <p:spPr>
          <a:xfrm>
            <a:off x="527381" y="4653136"/>
            <a:ext cx="4032448" cy="1224136"/>
          </a:xfrm>
          <a:prstGeom prst="rect">
            <a:avLst/>
          </a:prstGeom>
          <a:ln>
            <a:noFill/>
          </a:ln>
        </p:spPr>
        <p:txBody>
          <a:bodyPr>
            <a:noAutofit/>
          </a:bodyPr>
          <a:lstStyle>
            <a:lvl1pPr marL="0" indent="0">
              <a:lnSpc>
                <a:spcPct val="100000"/>
              </a:lnSpc>
              <a:buNone/>
              <a:defRPr sz="2400" b="1" baseline="0">
                <a:latin typeface="+mj-lt"/>
              </a:defRPr>
            </a:lvl1pPr>
          </a:lstStyle>
          <a:p>
            <a:pPr lvl="0"/>
            <a:r>
              <a:rPr lang="en-US"/>
              <a:t>Click to edit Master text styles</a:t>
            </a:r>
          </a:p>
        </p:txBody>
      </p:sp>
      <p:sp>
        <p:nvSpPr>
          <p:cNvPr id="11" name="Date Placeholder 3">
            <a:extLst>
              <a:ext uri="{FF2B5EF4-FFF2-40B4-BE49-F238E27FC236}">
                <a16:creationId xmlns:a16="http://schemas.microsoft.com/office/drawing/2014/main" id="{0CCAECAE-1F52-4DDA-8ECA-1536B1919466}"/>
              </a:ext>
            </a:extLst>
          </p:cNvPr>
          <p:cNvSpPr>
            <a:spLocks noGrp="1"/>
          </p:cNvSpPr>
          <p:nvPr>
            <p:ph type="dt" sz="half" idx="35"/>
          </p:nvPr>
        </p:nvSpPr>
        <p:spPr/>
        <p:txBody>
          <a:bodyPr/>
          <a:lstStyle>
            <a:lvl1pPr>
              <a:defRPr/>
            </a:lvl1pPr>
          </a:lstStyle>
          <a:p>
            <a:pPr>
              <a:defRPr/>
            </a:pPr>
            <a:fld id="{645A7B35-D530-4684-98B9-921D9DB61DAA}" type="datetime4">
              <a:rPr lang="en-GB" smtClean="0"/>
              <a:t>21 November 2019</a:t>
            </a:fld>
            <a:endParaRPr lang="en-GB" dirty="0"/>
          </a:p>
        </p:txBody>
      </p:sp>
      <p:sp>
        <p:nvSpPr>
          <p:cNvPr id="13" name="Slide Number Placeholder 5">
            <a:extLst>
              <a:ext uri="{FF2B5EF4-FFF2-40B4-BE49-F238E27FC236}">
                <a16:creationId xmlns:a16="http://schemas.microsoft.com/office/drawing/2014/main" id="{1413861C-8985-4E24-9518-279D0E359C9F}"/>
              </a:ext>
            </a:extLst>
          </p:cNvPr>
          <p:cNvSpPr>
            <a:spLocks noGrp="1"/>
          </p:cNvSpPr>
          <p:nvPr>
            <p:ph type="sldNum" sz="quarter" idx="36"/>
          </p:nvPr>
        </p:nvSpPr>
        <p:spPr/>
        <p:txBody>
          <a:bodyPr/>
          <a:lstStyle>
            <a:lvl1pPr>
              <a:defRPr/>
            </a:lvl1pPr>
          </a:lstStyle>
          <a:p>
            <a:pPr>
              <a:defRPr/>
            </a:pPr>
            <a:fld id="{7EEFFEFA-AD1A-48CC-BFEA-C1A66C2C2324}" type="slidenum">
              <a:rPr lang="en-GB" altLang="en-US"/>
              <a:pPr>
                <a:defRPr/>
              </a:pPr>
              <a:t>‹#›</a:t>
            </a:fld>
            <a:endParaRPr lang="en-GB" altLang="en-US" dirty="0"/>
          </a:p>
        </p:txBody>
      </p:sp>
    </p:spTree>
    <p:extLst>
      <p:ext uri="{BB962C8B-B14F-4D97-AF65-F5344CB8AC3E}">
        <p14:creationId xmlns:p14="http://schemas.microsoft.com/office/powerpoint/2010/main" val="10658731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6" name="Picture 9">
            <a:extLst>
              <a:ext uri="{FF2B5EF4-FFF2-40B4-BE49-F238E27FC236}">
                <a16:creationId xmlns:a16="http://schemas.microsoft.com/office/drawing/2014/main" id="{66FCA82B-57B5-4395-9A5C-B7B6690C25F1}"/>
              </a:ext>
            </a:extLst>
          </p:cNvPr>
          <p:cNvPicPr>
            <a:picLocks noChangeAspect="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660" r="60870" b="90"/>
          <a:stretch>
            <a:fillRect/>
          </a:stretch>
        </p:blipFill>
        <p:spPr bwMode="auto">
          <a:xfrm>
            <a:off x="2" y="-26988"/>
            <a:ext cx="4271433" cy="688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4713717" y="3356992"/>
            <a:ext cx="7478283" cy="792088"/>
          </a:xfrm>
          <a:prstGeom prst="rect">
            <a:avLst/>
          </a:prstGeom>
          <a:ln>
            <a:noFill/>
          </a:ln>
        </p:spPr>
        <p:txBody>
          <a:bodyPr>
            <a:noAutofit/>
          </a:bodyPr>
          <a:lstStyle>
            <a:lvl1pPr marL="0" indent="0" algn="l">
              <a:lnSpc>
                <a:spcPct val="100000"/>
              </a:lnSpc>
              <a:buNone/>
              <a:defRPr sz="2400" b="0" i="1" baseline="0">
                <a:solidFill>
                  <a:schemeClr val="tx1"/>
                </a:solidFill>
                <a:latin typeface="Georgia" panose="02040502050405020303"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sp>
        <p:nvSpPr>
          <p:cNvPr id="4" name="Text Placeholder 3"/>
          <p:cNvSpPr>
            <a:spLocks noGrp="1"/>
          </p:cNvSpPr>
          <p:nvPr>
            <p:ph type="body" sz="quarter" idx="11"/>
          </p:nvPr>
        </p:nvSpPr>
        <p:spPr>
          <a:xfrm>
            <a:off x="-272894" y="-603448"/>
            <a:ext cx="12537241" cy="576064"/>
          </a:xfrm>
          <a:prstGeom prst="rect">
            <a:avLst/>
          </a:prstGeom>
          <a:ln>
            <a:noFill/>
          </a:ln>
        </p:spPr>
        <p:txBody>
          <a:bodyPr>
            <a:noAutofit/>
          </a:bodyPr>
          <a:lstStyle>
            <a:lvl1pPr marL="0" indent="0">
              <a:lnSpc>
                <a:spcPct val="100000"/>
              </a:lnSpc>
              <a:buNone/>
              <a:defRPr sz="2400" b="1">
                <a:ln>
                  <a:noFill/>
                </a:ln>
                <a:solidFill>
                  <a:srgbClr val="FF0000"/>
                </a:solidFill>
                <a:latin typeface="Georgia" panose="02040502050405020303" pitchFamily="18" charset="0"/>
              </a:defRPr>
            </a:lvl1pPr>
          </a:lstStyle>
          <a:p>
            <a:pPr lvl="0"/>
            <a:r>
              <a:rPr lang="en-US"/>
              <a:t>Click to edit Master text styles</a:t>
            </a:r>
          </a:p>
        </p:txBody>
      </p:sp>
      <p:sp>
        <p:nvSpPr>
          <p:cNvPr id="8" name="Text Placeholder 3"/>
          <p:cNvSpPr>
            <a:spLocks noGrp="1"/>
          </p:cNvSpPr>
          <p:nvPr>
            <p:ph type="body" sz="quarter" idx="13"/>
          </p:nvPr>
        </p:nvSpPr>
        <p:spPr>
          <a:xfrm>
            <a:off x="4655840" y="2708923"/>
            <a:ext cx="7536160" cy="646331"/>
          </a:xfrm>
          <a:prstGeom prst="rect">
            <a:avLst/>
          </a:prstGeom>
          <a:ln>
            <a:noFill/>
          </a:ln>
        </p:spPr>
        <p:txBody>
          <a:bodyPr>
            <a:noAutofit/>
          </a:bodyPr>
          <a:lstStyle>
            <a:lvl1pPr marL="0" indent="0">
              <a:lnSpc>
                <a:spcPct val="100000"/>
              </a:lnSpc>
              <a:buFont typeface="Wingdings" panose="05000000000000000000" pitchFamily="2" charset="2"/>
              <a:buNone/>
              <a:defRPr sz="3600" b="1">
                <a:ln>
                  <a:noFill/>
                </a:ln>
                <a:latin typeface="Georgia" panose="02040502050405020303" pitchFamily="18" charset="0"/>
              </a:defRPr>
            </a:lvl1pPr>
          </a:lstStyle>
          <a:p>
            <a:pPr lvl="0"/>
            <a:r>
              <a:rPr lang="en-US"/>
              <a:t>Click to edit Master text styles</a:t>
            </a:r>
          </a:p>
        </p:txBody>
      </p:sp>
      <p:sp>
        <p:nvSpPr>
          <p:cNvPr id="9" name="Text Placeholder 3"/>
          <p:cNvSpPr>
            <a:spLocks noGrp="1"/>
          </p:cNvSpPr>
          <p:nvPr>
            <p:ph type="body" sz="quarter" idx="14"/>
          </p:nvPr>
        </p:nvSpPr>
        <p:spPr>
          <a:xfrm>
            <a:off x="-240704" y="6885384"/>
            <a:ext cx="12577397" cy="792088"/>
          </a:xfrm>
          <a:prstGeom prst="rect">
            <a:avLst/>
          </a:prstGeom>
          <a:ln>
            <a:noFill/>
          </a:ln>
        </p:spPr>
        <p:txBody>
          <a:bodyPr>
            <a:noAutofit/>
          </a:bodyPr>
          <a:lstStyle>
            <a:lvl1pPr marL="0" indent="0">
              <a:lnSpc>
                <a:spcPct val="100000"/>
              </a:lnSpc>
              <a:buNone/>
              <a:defRPr sz="2000" b="1" baseline="0">
                <a:ln>
                  <a:noFill/>
                </a:ln>
                <a:solidFill>
                  <a:srgbClr val="FF0000"/>
                </a:solidFill>
                <a:latin typeface="Georgia" panose="02040502050405020303" pitchFamily="18" charset="0"/>
              </a:defRPr>
            </a:lvl1pPr>
          </a:lstStyle>
          <a:p>
            <a:pPr lvl="0"/>
            <a:r>
              <a:rPr lang="en-US"/>
              <a:t>Click to edit Master text styles</a:t>
            </a:r>
          </a:p>
        </p:txBody>
      </p:sp>
      <p:sp>
        <p:nvSpPr>
          <p:cNvPr id="7" name="Date Placeholder 28">
            <a:extLst>
              <a:ext uri="{FF2B5EF4-FFF2-40B4-BE49-F238E27FC236}">
                <a16:creationId xmlns:a16="http://schemas.microsoft.com/office/drawing/2014/main" id="{31C15F8E-109F-462F-846B-2D35FC361140}"/>
              </a:ext>
            </a:extLst>
          </p:cNvPr>
          <p:cNvSpPr>
            <a:spLocks noGrp="1"/>
          </p:cNvSpPr>
          <p:nvPr>
            <p:ph type="dt" sz="half" idx="15"/>
          </p:nvPr>
        </p:nvSpPr>
        <p:spPr>
          <a:xfrm>
            <a:off x="2832100" y="6308725"/>
            <a:ext cx="2590800" cy="293688"/>
          </a:xfrm>
        </p:spPr>
        <p:txBody>
          <a:bodyPr/>
          <a:lstStyle>
            <a:lvl1pPr>
              <a:defRPr sz="1400">
                <a:latin typeface="Arial" panose="020B0604020202020204" pitchFamily="34" charset="0"/>
                <a:cs typeface="Arial" panose="020B0604020202020204" pitchFamily="34" charset="0"/>
              </a:defRPr>
            </a:lvl1pPr>
          </a:lstStyle>
          <a:p>
            <a:pPr>
              <a:defRPr/>
            </a:pPr>
            <a:fld id="{4EB013CE-F5A5-4735-9865-A596E62C547C}" type="datetime4">
              <a:rPr lang="en-GB" smtClean="0"/>
              <a:t>21 November 2019</a:t>
            </a:fld>
            <a:endParaRPr lang="en-GB" dirty="0"/>
          </a:p>
        </p:txBody>
      </p:sp>
      <p:sp>
        <p:nvSpPr>
          <p:cNvPr id="10" name="Slide Number Placeholder 1">
            <a:extLst>
              <a:ext uri="{FF2B5EF4-FFF2-40B4-BE49-F238E27FC236}">
                <a16:creationId xmlns:a16="http://schemas.microsoft.com/office/drawing/2014/main" id="{E795F3EF-F3F8-4FE0-ABC1-31D3EB1E23DB}"/>
              </a:ext>
            </a:extLst>
          </p:cNvPr>
          <p:cNvSpPr>
            <a:spLocks noGrp="1"/>
          </p:cNvSpPr>
          <p:nvPr>
            <p:ph type="sldNum" sz="quarter" idx="16"/>
          </p:nvPr>
        </p:nvSpPr>
        <p:spPr/>
        <p:txBody>
          <a:bodyPr/>
          <a:lstStyle>
            <a:lvl1pPr>
              <a:defRPr/>
            </a:lvl1pPr>
          </a:lstStyle>
          <a:p>
            <a:pPr>
              <a:defRPr/>
            </a:pPr>
            <a:fld id="{CCBED92D-3148-4BD3-BA15-DA6167B077D5}" type="slidenum">
              <a:rPr lang="en-GB" altLang="en-US"/>
              <a:pPr>
                <a:defRPr/>
              </a:pPr>
              <a:t>‹#›</a:t>
            </a:fld>
            <a:endParaRPr lang="en-GB" altLang="en-US" dirty="0"/>
          </a:p>
        </p:txBody>
      </p:sp>
    </p:spTree>
    <p:extLst>
      <p:ext uri="{BB962C8B-B14F-4D97-AF65-F5344CB8AC3E}">
        <p14:creationId xmlns:p14="http://schemas.microsoft.com/office/powerpoint/2010/main" val="3665847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BE9F7-22B8-473D-B796-937BB7D930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96535BB-76CE-44FC-B3E2-F3F78AD2F4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09ABA9-5954-4CCA-B8AD-19A65ECC16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BAA31E-51AC-4F39-996D-92DCE5670758}" type="datetimeFigureOut">
              <a:rPr lang="en-GB" smtClean="0"/>
              <a:t>21/11/2019</a:t>
            </a:fld>
            <a:endParaRPr lang="en-GB"/>
          </a:p>
        </p:txBody>
      </p:sp>
      <p:sp>
        <p:nvSpPr>
          <p:cNvPr id="5" name="Footer Placeholder 4">
            <a:extLst>
              <a:ext uri="{FF2B5EF4-FFF2-40B4-BE49-F238E27FC236}">
                <a16:creationId xmlns:a16="http://schemas.microsoft.com/office/drawing/2014/main" id="{4DBFF690-AAD1-43E7-90DA-3F0887984E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01233A5-3523-4117-B8DE-CB344592DB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9A6503-5AC1-45A3-AE3E-BE43A7BF5634}" type="slidenum">
              <a:rPr lang="en-GB" smtClean="0"/>
              <a:t>‹#›</a:t>
            </a:fld>
            <a:endParaRPr lang="en-GB"/>
          </a:p>
        </p:txBody>
      </p:sp>
    </p:spTree>
    <p:extLst>
      <p:ext uri="{BB962C8B-B14F-4D97-AF65-F5344CB8AC3E}">
        <p14:creationId xmlns:p14="http://schemas.microsoft.com/office/powerpoint/2010/main" val="33343024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rip.org.uk/"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5" Type="http://schemas.openxmlformats.org/officeDocument/2006/relationships/hyperlink" Target="https://www.beds.ac.uk/" TargetMode="External"/><Relationship Id="rId4" Type="http://schemas.openxmlformats.org/officeDocument/2006/relationships/hyperlink" Target="https://www.childrenssociety.org.uk/" TargetMode="External"/></Relationships>
</file>

<file path=ppt/slides/_rels/slide15.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15.emf"/><Relationship Id="rId3" Type="http://schemas.openxmlformats.org/officeDocument/2006/relationships/image" Target="../media/image10.jpg"/><Relationship Id="rId7" Type="http://schemas.openxmlformats.org/officeDocument/2006/relationships/diagramColors" Target="../diagrams/colors1.xml"/><Relationship Id="rId12"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QuickStyle" Target="../diagrams/quickStyle1.xml"/><Relationship Id="rId11" Type="http://schemas.openxmlformats.org/officeDocument/2006/relationships/image" Target="../media/image13.emf"/><Relationship Id="rId5" Type="http://schemas.openxmlformats.org/officeDocument/2006/relationships/diagramLayout" Target="../diagrams/layout1.xml"/><Relationship Id="rId10" Type="http://schemas.openxmlformats.org/officeDocument/2006/relationships/image" Target="../media/image12.emf"/><Relationship Id="rId4" Type="http://schemas.openxmlformats.org/officeDocument/2006/relationships/diagramData" Target="../diagrams/data1.xml"/><Relationship Id="rId9" Type="http://schemas.openxmlformats.org/officeDocument/2006/relationships/image" Target="../media/image11.emf"/><Relationship Id="rId1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hyperlink" Target="mailto:Lucy.belcher@childrenssociety.org.uk"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4" Type="http://schemas.openxmlformats.org/officeDocument/2006/relationships/hyperlink" Target="https://www.facebook.com/childrenssocie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757EE-5133-FC47-ACB7-5513848D1A65}"/>
              </a:ext>
            </a:extLst>
          </p:cNvPr>
          <p:cNvSpPr>
            <a:spLocks noGrp="1"/>
          </p:cNvSpPr>
          <p:nvPr>
            <p:ph type="ctrTitle"/>
          </p:nvPr>
        </p:nvSpPr>
        <p:spPr/>
        <p:txBody>
          <a:bodyPr/>
          <a:lstStyle/>
          <a:p>
            <a:r>
              <a:rPr lang="en-US" dirty="0"/>
              <a:t>Safer Communities: </a:t>
            </a:r>
            <a:br>
              <a:rPr lang="en-US" dirty="0"/>
            </a:br>
            <a:r>
              <a:rPr lang="en-US" dirty="0"/>
              <a:t>County Lines and Knife Crime</a:t>
            </a:r>
          </a:p>
        </p:txBody>
      </p:sp>
      <p:sp>
        <p:nvSpPr>
          <p:cNvPr id="3" name="Subtitle 2">
            <a:extLst>
              <a:ext uri="{FF2B5EF4-FFF2-40B4-BE49-F238E27FC236}">
                <a16:creationId xmlns:a16="http://schemas.microsoft.com/office/drawing/2014/main" id="{771DAA9C-BDA8-144B-A9A5-4BD85D2C7E9A}"/>
              </a:ext>
            </a:extLst>
          </p:cNvPr>
          <p:cNvSpPr>
            <a:spLocks noGrp="1"/>
          </p:cNvSpPr>
          <p:nvPr>
            <p:ph type="subTitle" idx="1"/>
          </p:nvPr>
        </p:nvSpPr>
        <p:spPr>
          <a:xfrm>
            <a:off x="1524000" y="3697015"/>
            <a:ext cx="9144000" cy="549548"/>
          </a:xfrm>
        </p:spPr>
        <p:txBody>
          <a:bodyPr/>
          <a:lstStyle/>
          <a:p>
            <a:r>
              <a:rPr lang="en-US" b="1" dirty="0"/>
              <a:t>Lucy Belcher</a:t>
            </a:r>
          </a:p>
        </p:txBody>
      </p:sp>
      <p:sp>
        <p:nvSpPr>
          <p:cNvPr id="5" name="Text Placeholder 4">
            <a:extLst>
              <a:ext uri="{FF2B5EF4-FFF2-40B4-BE49-F238E27FC236}">
                <a16:creationId xmlns:a16="http://schemas.microsoft.com/office/drawing/2014/main" id="{2C3AC25E-76BF-7640-BADF-3743152DA69C}"/>
              </a:ext>
            </a:extLst>
          </p:cNvPr>
          <p:cNvSpPr>
            <a:spLocks noGrp="1"/>
          </p:cNvSpPr>
          <p:nvPr>
            <p:ph type="body" sz="quarter" idx="11"/>
          </p:nvPr>
        </p:nvSpPr>
        <p:spPr/>
        <p:txBody>
          <a:bodyPr/>
          <a:lstStyle/>
          <a:p>
            <a:pPr marL="0" indent="0" algn="ctr">
              <a:buNone/>
            </a:pPr>
            <a:r>
              <a:rPr lang="en-US" dirty="0"/>
              <a:t>Service Manage, The Children’s Society</a:t>
            </a:r>
          </a:p>
        </p:txBody>
      </p:sp>
    </p:spTree>
    <p:extLst>
      <p:ext uri="{BB962C8B-B14F-4D97-AF65-F5344CB8AC3E}">
        <p14:creationId xmlns:p14="http://schemas.microsoft.com/office/powerpoint/2010/main" val="426321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Text Placeholder 5"/>
          <p:cNvSpPr>
            <a:spLocks noGrp="1"/>
          </p:cNvSpPr>
          <p:nvPr>
            <p:ph type="body" sz="quarter" idx="13"/>
          </p:nvPr>
        </p:nvSpPr>
        <p:spPr>
          <a:xfrm>
            <a:off x="5195085" y="1895045"/>
            <a:ext cx="6212430" cy="576263"/>
          </a:xfrm>
        </p:spPr>
        <p:txBody>
          <a:bodyPr/>
          <a:lstStyle/>
          <a:p>
            <a:pPr algn="ctr"/>
            <a:r>
              <a:rPr lang="en-GB" altLang="en-US" i="1" dirty="0"/>
              <a:t>Child Criminal Exploitation</a:t>
            </a:r>
          </a:p>
        </p:txBody>
      </p:sp>
      <p:sp>
        <p:nvSpPr>
          <p:cNvPr id="7" name="Subtitle 2"/>
          <p:cNvSpPr>
            <a:spLocks noGrp="1"/>
          </p:cNvSpPr>
          <p:nvPr>
            <p:ph type="subTitle" idx="1"/>
          </p:nvPr>
        </p:nvSpPr>
        <p:spPr>
          <a:xfrm>
            <a:off x="5195085" y="4265479"/>
            <a:ext cx="6047538" cy="1165503"/>
          </a:xfrm>
        </p:spPr>
        <p:txBody>
          <a:bodyPr>
            <a:normAutofit/>
          </a:bodyPr>
          <a:lstStyle/>
          <a:p>
            <a:r>
              <a:rPr lang="en-GB" sz="1800" i="0" dirty="0">
                <a:cs typeface="Arial" panose="020B0604020202020204" pitchFamily="34" charset="0"/>
              </a:rPr>
              <a:t>Lucy Belcher </a:t>
            </a:r>
          </a:p>
          <a:p>
            <a:r>
              <a:rPr lang="en-GB" sz="1800" i="0" dirty="0">
                <a:cs typeface="Arial" panose="020B0604020202020204" pitchFamily="34" charset="0"/>
              </a:rPr>
              <a:t>Service Manager</a:t>
            </a:r>
          </a:p>
          <a:p>
            <a:r>
              <a:rPr lang="en-GB" sz="1800" i="0" dirty="0">
                <a:cs typeface="Arial" panose="020B0604020202020204" pitchFamily="34" charset="0"/>
              </a:rPr>
              <a:t>National Exploitation Prevention Programme</a:t>
            </a:r>
          </a:p>
        </p:txBody>
      </p:sp>
    </p:spTree>
    <p:extLst>
      <p:ext uri="{BB962C8B-B14F-4D97-AF65-F5344CB8AC3E}">
        <p14:creationId xmlns:p14="http://schemas.microsoft.com/office/powerpoint/2010/main" val="2475752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FA0237-E65C-554B-817E-7259284B21A1}"/>
              </a:ext>
            </a:extLst>
          </p:cNvPr>
          <p:cNvSpPr>
            <a:spLocks noGrp="1"/>
          </p:cNvSpPr>
          <p:nvPr>
            <p:ph type="body" sz="quarter" idx="21"/>
          </p:nvPr>
        </p:nvSpPr>
        <p:spPr>
          <a:xfrm>
            <a:off x="822303" y="1247532"/>
            <a:ext cx="6328936" cy="5140163"/>
          </a:xfrm>
        </p:spPr>
        <p:txBody>
          <a:bodyPr>
            <a:noAutofit/>
          </a:bodyPr>
          <a:lstStyle/>
          <a:p>
            <a:pPr marL="0" indent="0">
              <a:spcBef>
                <a:spcPts val="600"/>
              </a:spcBef>
              <a:spcAft>
                <a:spcPts val="600"/>
              </a:spcAft>
              <a:buNone/>
            </a:pPr>
            <a:r>
              <a:rPr lang="en-GB" b="1" dirty="0">
                <a:solidFill>
                  <a:schemeClr val="bg1"/>
                </a:solidFill>
                <a:latin typeface="Georgia" panose="02040502050405020303" pitchFamily="18" charset="0"/>
                <a:cs typeface="Arial" panose="020B0604020202020204" pitchFamily="34" charset="0"/>
              </a:rPr>
              <a:t>National charity delivering in England &amp; Wales</a:t>
            </a:r>
            <a:r>
              <a:rPr lang="en-GB" dirty="0">
                <a:solidFill>
                  <a:schemeClr val="bg1"/>
                </a:solidFill>
                <a:latin typeface="Georgia" panose="02040502050405020303" pitchFamily="18" charset="0"/>
                <a:cs typeface="Arial" panose="020B0604020202020204" pitchFamily="34" charset="0"/>
              </a:rPr>
              <a:t>:</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local support to children and young people</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policy, research, campaigning and youth engagement</a:t>
            </a:r>
          </a:p>
          <a:p>
            <a:pPr marL="0" indent="0">
              <a:spcBef>
                <a:spcPts val="600"/>
              </a:spcBef>
              <a:spcAft>
                <a:spcPts val="600"/>
              </a:spcAft>
              <a:buNone/>
            </a:pPr>
            <a:r>
              <a:rPr lang="en-GB" b="1" dirty="0">
                <a:solidFill>
                  <a:schemeClr val="bg1"/>
                </a:solidFill>
                <a:latin typeface="Georgia" panose="02040502050405020303" pitchFamily="18" charset="0"/>
                <a:cs typeface="Arial" panose="020B0604020202020204" pitchFamily="34" charset="0"/>
              </a:rPr>
              <a:t>Our expertise lies particularly in</a:t>
            </a:r>
            <a:r>
              <a:rPr lang="en-GB" dirty="0">
                <a:solidFill>
                  <a:schemeClr val="bg1"/>
                </a:solidFill>
                <a:latin typeface="Georgia" panose="02040502050405020303" pitchFamily="18" charset="0"/>
                <a:cs typeface="Arial" panose="020B0604020202020204" pitchFamily="34" charset="0"/>
              </a:rPr>
              <a:t>:</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Child sexual and criminal exploitation (CSE and CCE)</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Children in care</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Substance and alcohol misuse</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Refugee and migrant children</a:t>
            </a:r>
          </a:p>
          <a:p>
            <a:pPr lvl="1">
              <a:spcBef>
                <a:spcPts val="600"/>
              </a:spcBef>
              <a:spcAft>
                <a:spcPts val="600"/>
              </a:spcAft>
            </a:pPr>
            <a:r>
              <a:rPr lang="en-GB" sz="2000" dirty="0">
                <a:solidFill>
                  <a:schemeClr val="bg1"/>
                </a:solidFill>
                <a:latin typeface="Georgia" panose="02040502050405020303" pitchFamily="18" charset="0"/>
                <a:cs typeface="Arial" panose="020B0604020202020204" pitchFamily="34" charset="0"/>
              </a:rPr>
              <a:t>Mental health and well-being</a:t>
            </a:r>
          </a:p>
          <a:p>
            <a:pPr marL="0" indent="0">
              <a:buNone/>
            </a:pPr>
            <a:endParaRPr lang="en-GB" dirty="0">
              <a:solidFill>
                <a:schemeClr val="bg1"/>
              </a:solidFill>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C15FD3FC-A3DE-6E41-B73D-7D71B07A4CC9}"/>
              </a:ext>
            </a:extLst>
          </p:cNvPr>
          <p:cNvSpPr>
            <a:spLocks noGrp="1"/>
          </p:cNvSpPr>
          <p:nvPr>
            <p:ph type="title"/>
          </p:nvPr>
        </p:nvSpPr>
        <p:spPr>
          <a:xfrm>
            <a:off x="563701" y="416154"/>
            <a:ext cx="8280920" cy="360040"/>
          </a:xfrm>
        </p:spPr>
        <p:txBody>
          <a:bodyPr>
            <a:normAutofit fontScale="90000"/>
          </a:bodyPr>
          <a:lstStyle/>
          <a:p>
            <a:r>
              <a:rPr lang="en-US" b="1" dirty="0">
                <a:solidFill>
                  <a:schemeClr val="bg1"/>
                </a:solidFill>
                <a:latin typeface="Georgia" panose="02040502050405020303" pitchFamily="18" charset="0"/>
                <a:cs typeface="Arial" panose="020B0604020202020204" pitchFamily="34" charset="0"/>
              </a:rPr>
              <a:t>The Children’s Society </a:t>
            </a:r>
            <a:r>
              <a:rPr lang="en-US" dirty="0">
                <a:solidFill>
                  <a:schemeClr val="bg1"/>
                </a:solidFill>
                <a:latin typeface="Arial" panose="020B0604020202020204" pitchFamily="34" charset="0"/>
                <a:cs typeface="Arial" panose="020B0604020202020204" pitchFamily="34" charset="0"/>
              </a:rPr>
              <a:t>– who we are</a:t>
            </a:r>
          </a:p>
        </p:txBody>
      </p:sp>
      <p:sp>
        <p:nvSpPr>
          <p:cNvPr id="3" name="Oval 2"/>
          <p:cNvSpPr/>
          <p:nvPr/>
        </p:nvSpPr>
        <p:spPr>
          <a:xfrm>
            <a:off x="8419350" y="1619264"/>
            <a:ext cx="1620000" cy="1620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138 years old</a:t>
            </a:r>
          </a:p>
        </p:txBody>
      </p:sp>
      <p:sp>
        <p:nvSpPr>
          <p:cNvPr id="16" name="Oval 15"/>
          <p:cNvSpPr/>
          <p:nvPr/>
        </p:nvSpPr>
        <p:spPr>
          <a:xfrm>
            <a:off x="8381521" y="3433638"/>
            <a:ext cx="1620000" cy="1620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71 frontline services</a:t>
            </a:r>
          </a:p>
        </p:txBody>
      </p:sp>
      <p:sp>
        <p:nvSpPr>
          <p:cNvPr id="17" name="Oval 16"/>
          <p:cNvSpPr/>
          <p:nvPr/>
        </p:nvSpPr>
        <p:spPr>
          <a:xfrm>
            <a:off x="7350387" y="4946866"/>
            <a:ext cx="1620000" cy="1620000"/>
          </a:xfrm>
          <a:prstGeom prst="ellipse">
            <a:avLst/>
          </a:prstGeom>
          <a:solidFill>
            <a:schemeClr val="accent4">
              <a:lumMod val="75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white"/>
                </a:solidFill>
                <a:effectLst/>
                <a:uLnTx/>
                <a:uFillTx/>
                <a:latin typeface="Calibri" panose="020F0502020204030204"/>
                <a:ea typeface="+mn-ea"/>
                <a:cs typeface="+mn-cs"/>
              </a:rPr>
              <a:t>780 staff</a:t>
            </a:r>
          </a:p>
        </p:txBody>
      </p:sp>
      <p:pic>
        <p:nvPicPr>
          <p:cNvPr id="18" name="Picture 17"/>
          <p:cNvPicPr/>
          <p:nvPr/>
        </p:nvPicPr>
        <p:blipFill>
          <a:blip r:embed="rId3" cstate="print">
            <a:extLst>
              <a:ext uri="{28A0092B-C50C-407E-A947-70E740481C1C}">
                <a14:useLocalDpi xmlns:a14="http://schemas.microsoft.com/office/drawing/2010/main" val="0"/>
              </a:ext>
            </a:extLst>
          </a:blip>
          <a:stretch>
            <a:fillRect/>
          </a:stretch>
        </p:blipFill>
        <p:spPr bwMode="auto">
          <a:xfrm>
            <a:off x="10087297" y="254323"/>
            <a:ext cx="1711234" cy="804930"/>
          </a:xfrm>
          <a:prstGeom prst="rect">
            <a:avLst/>
          </a:prstGeom>
          <a:noFill/>
          <a:ln>
            <a:noFill/>
          </a:ln>
        </p:spPr>
      </p:pic>
    </p:spTree>
    <p:extLst>
      <p:ext uri="{BB962C8B-B14F-4D97-AF65-F5344CB8AC3E}">
        <p14:creationId xmlns:p14="http://schemas.microsoft.com/office/powerpoint/2010/main" val="2356103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8"/>
          </p:nvPr>
        </p:nvSpPr>
        <p:spPr/>
      </p:sp>
      <p:sp>
        <p:nvSpPr>
          <p:cNvPr id="3" name="Text Placeholder 2"/>
          <p:cNvSpPr>
            <a:spLocks noGrp="1"/>
          </p:cNvSpPr>
          <p:nvPr>
            <p:ph type="body" sz="quarter" idx="19"/>
          </p:nvPr>
        </p:nvSpPr>
        <p:spPr>
          <a:xfrm>
            <a:off x="1016659" y="1567950"/>
            <a:ext cx="3599631" cy="4320480"/>
          </a:xfrm>
        </p:spPr>
        <p:txBody>
          <a:bodyPr>
            <a:noAutofit/>
          </a:bodyPr>
          <a:lstStyle/>
          <a:p>
            <a:pPr marL="0" indent="0" algn="ctr">
              <a:buNone/>
            </a:pPr>
            <a:r>
              <a:rPr lang="en-GB" sz="3600" i="1" dirty="0">
                <a:latin typeface="Georgia" panose="02040502050405020303" pitchFamily="18" charset="0"/>
              </a:rPr>
              <a:t>‘when someone you trusted makes you commit crimes for their benefit’</a:t>
            </a:r>
          </a:p>
        </p:txBody>
      </p:sp>
      <p:sp>
        <p:nvSpPr>
          <p:cNvPr id="5" name="Text Placeholder 4"/>
          <p:cNvSpPr>
            <a:spLocks noGrp="1"/>
          </p:cNvSpPr>
          <p:nvPr>
            <p:ph type="body" sz="quarter" idx="27"/>
          </p:nvPr>
        </p:nvSpPr>
        <p:spPr>
          <a:xfrm>
            <a:off x="441435" y="446769"/>
            <a:ext cx="5328744" cy="864096"/>
          </a:xfrm>
        </p:spPr>
        <p:txBody>
          <a:bodyPr/>
          <a:lstStyle/>
          <a:p>
            <a:r>
              <a:rPr lang="en-GB" dirty="0">
                <a:latin typeface="Georgia" panose="02040502050405020303" pitchFamily="18" charset="0"/>
              </a:rPr>
              <a:t>Young person’s definition</a:t>
            </a:r>
          </a:p>
        </p:txBody>
      </p:sp>
      <p:sp>
        <p:nvSpPr>
          <p:cNvPr id="8" name="Rectangle 7"/>
          <p:cNvSpPr/>
          <p:nvPr/>
        </p:nvSpPr>
        <p:spPr>
          <a:xfrm>
            <a:off x="7059003" y="1604531"/>
            <a:ext cx="4853422" cy="424731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1" u="none" strike="noStrike" kern="1200" cap="none" spc="0" normalizeH="0" baseline="0" noProof="0" dirty="0">
                <a:ln>
                  <a:noFill/>
                </a:ln>
                <a:solidFill>
                  <a:prstClr val="white"/>
                </a:solidFill>
                <a:effectLst/>
                <a:uLnTx/>
                <a:uFillTx/>
                <a:latin typeface="Georgia" panose="02040502050405020303" pitchFamily="18" charset="0"/>
                <a:ea typeface="+mn-ea"/>
                <a:cs typeface="+mn-cs"/>
              </a:rPr>
              <a:t>Child Criminal Exploitation </a:t>
            </a:r>
            <a:r>
              <a:rPr kumimoji="0" lang="en-GB" sz="18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occurs where an individual or group takes advantage of an imbalance of power to coerce, control, manipulate or deceive a child or young person under the age of 18 into any criminal activity (a) in exchange for something the victim needs or wants, and/or (b) for the financial or other advantage of the perpetrator or facilitator and/or (c) through violence or the threat of violence. The victim may have been criminally exploited even if the activity appears consensual. Child Criminal Exploitation does not always involve physical contact; it can also occur through the use of technology.</a:t>
            </a:r>
          </a:p>
        </p:txBody>
      </p:sp>
      <p:sp>
        <p:nvSpPr>
          <p:cNvPr id="9" name="Text Placeholder 4"/>
          <p:cNvSpPr>
            <a:spLocks noGrp="1"/>
          </p:cNvSpPr>
          <p:nvPr>
            <p:ph type="body" sz="quarter" idx="27"/>
          </p:nvPr>
        </p:nvSpPr>
        <p:spPr>
          <a:xfrm>
            <a:off x="6917909" y="387853"/>
            <a:ext cx="4640594" cy="864096"/>
          </a:xfrm>
        </p:spPr>
        <p:txBody>
          <a:bodyPr/>
          <a:lstStyle/>
          <a:p>
            <a:pPr algn="ctr"/>
            <a:r>
              <a:rPr lang="en-GB" dirty="0">
                <a:solidFill>
                  <a:schemeClr val="tx1"/>
                </a:solidFill>
                <a:latin typeface="Georgia" panose="02040502050405020303" pitchFamily="18" charset="0"/>
              </a:rPr>
              <a:t>Working together guidance definition</a:t>
            </a:r>
          </a:p>
        </p:txBody>
      </p:sp>
    </p:spTree>
    <p:extLst>
      <p:ext uri="{BB962C8B-B14F-4D97-AF65-F5344CB8AC3E}">
        <p14:creationId xmlns:p14="http://schemas.microsoft.com/office/powerpoint/2010/main" val="1030763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3">
            <a:extLst>
              <a:ext uri="{FF2B5EF4-FFF2-40B4-BE49-F238E27FC236}">
                <a16:creationId xmlns:a16="http://schemas.microsoft.com/office/drawing/2014/main" id="{E2F50852-67C2-4150-A75B-4C5F899B5B31}"/>
              </a:ext>
            </a:extLst>
          </p:cNvPr>
          <p:cNvSpPr>
            <a:spLocks noGrp="1"/>
          </p:cNvSpPr>
          <p:nvPr>
            <p:ph type="title"/>
          </p:nvPr>
        </p:nvSpPr>
        <p:spPr>
          <a:xfrm>
            <a:off x="567110" y="378345"/>
            <a:ext cx="8280400" cy="360362"/>
          </a:xfrm>
        </p:spPr>
        <p:txBody>
          <a:bodyPr>
            <a:noAutofit/>
          </a:bodyPr>
          <a:lstStyle/>
          <a:p>
            <a:r>
              <a:rPr lang="en-GB" altLang="en-US" sz="3200" b="1" dirty="0">
                <a:latin typeface="Georgia" panose="02040502050405020303" pitchFamily="18" charset="0"/>
              </a:rPr>
              <a:t>About </a:t>
            </a:r>
            <a:r>
              <a:rPr lang="en-GB" altLang="en-US" sz="3200" b="1" i="1" dirty="0">
                <a:latin typeface="Georgia" panose="02040502050405020303" pitchFamily="18" charset="0"/>
              </a:rPr>
              <a:t>Counting lives </a:t>
            </a:r>
            <a:r>
              <a:rPr lang="en-GB" altLang="en-US" sz="3200" b="1" dirty="0">
                <a:latin typeface="Georgia" panose="02040502050405020303" pitchFamily="18" charset="0"/>
              </a:rPr>
              <a:t>research </a:t>
            </a:r>
          </a:p>
        </p:txBody>
      </p:sp>
      <p:sp>
        <p:nvSpPr>
          <p:cNvPr id="6" name="Text Placeholder 1">
            <a:extLst>
              <a:ext uri="{FF2B5EF4-FFF2-40B4-BE49-F238E27FC236}">
                <a16:creationId xmlns:a16="http://schemas.microsoft.com/office/drawing/2014/main" id="{90F3DB59-EC2C-469F-BC96-FB60A9C20C6C}"/>
              </a:ext>
            </a:extLst>
          </p:cNvPr>
          <p:cNvSpPr>
            <a:spLocks noGrp="1"/>
          </p:cNvSpPr>
          <p:nvPr>
            <p:ph type="body" sz="quarter" idx="21"/>
          </p:nvPr>
        </p:nvSpPr>
        <p:spPr>
          <a:xfrm>
            <a:off x="630175" y="1084044"/>
            <a:ext cx="10777753" cy="5543550"/>
          </a:xfrm>
        </p:spPr>
        <p:txBody>
          <a:bodyPr/>
          <a:lstStyle/>
          <a:p>
            <a:pPr marL="0" indent="0">
              <a:spcBef>
                <a:spcPct val="0"/>
              </a:spcBef>
              <a:spcAft>
                <a:spcPct val="0"/>
              </a:spcAft>
              <a:defRPr/>
            </a:pPr>
            <a:r>
              <a:rPr lang="en-GB" altLang="en-US" sz="2200" b="1" dirty="0">
                <a:latin typeface="Georgia" panose="02040502050405020303" pitchFamily="18" charset="0"/>
              </a:rPr>
              <a:t>  </a:t>
            </a:r>
            <a:r>
              <a:rPr lang="en-GB" altLang="en-US" sz="2200" dirty="0">
                <a:latin typeface="Georgia" panose="02040502050405020303" pitchFamily="18" charset="0"/>
                <a:cs typeface="Arial" panose="020B0604020202020204" pitchFamily="34" charset="0"/>
              </a:rPr>
              <a:t>Literature review</a:t>
            </a:r>
          </a:p>
          <a:p>
            <a:pPr marL="0" indent="0">
              <a:lnSpc>
                <a:spcPts val="1400"/>
              </a:lnSpc>
              <a:spcBef>
                <a:spcPct val="0"/>
              </a:spcBef>
              <a:spcAft>
                <a:spcPct val="0"/>
              </a:spcAft>
              <a:defRPr/>
            </a:pPr>
            <a:endParaRPr lang="en-GB" altLang="en-US" sz="2200" dirty="0">
              <a:latin typeface="Georgia" panose="02040502050405020303" pitchFamily="18" charset="0"/>
              <a:cs typeface="Arial" panose="020B0604020202020204" pitchFamily="34" charset="0"/>
            </a:endParaRPr>
          </a:p>
          <a:p>
            <a:pPr marL="0" indent="0">
              <a:spcBef>
                <a:spcPct val="0"/>
              </a:spcBef>
              <a:spcAft>
                <a:spcPct val="0"/>
              </a:spcAft>
              <a:defRPr/>
            </a:pPr>
            <a:r>
              <a:rPr lang="en-GB" altLang="en-US" sz="2200" dirty="0">
                <a:latin typeface="Georgia" panose="02040502050405020303" pitchFamily="18" charset="0"/>
                <a:cs typeface="Arial" panose="020B0604020202020204" pitchFamily="34" charset="0"/>
              </a:rPr>
              <a:t>  Online survey of police staff (202 responses from 28 police forces)</a:t>
            </a:r>
          </a:p>
          <a:p>
            <a:pPr marL="0" indent="0">
              <a:spcBef>
                <a:spcPct val="0"/>
              </a:spcBef>
              <a:spcAft>
                <a:spcPct val="0"/>
              </a:spcAft>
              <a:buNone/>
              <a:defRPr/>
            </a:pPr>
            <a:endParaRPr lang="en-GB" altLang="en-US" sz="2200" dirty="0">
              <a:latin typeface="Georgia" panose="02040502050405020303" pitchFamily="18" charset="0"/>
              <a:cs typeface="Arial" panose="020B0604020202020204" pitchFamily="34" charset="0"/>
            </a:endParaRPr>
          </a:p>
          <a:p>
            <a:pPr marL="0" indent="0">
              <a:spcBef>
                <a:spcPct val="0"/>
              </a:spcBef>
              <a:spcAft>
                <a:spcPct val="0"/>
              </a:spcAft>
              <a:defRPr/>
            </a:pPr>
            <a:r>
              <a:rPr lang="en-GB" altLang="en-US" sz="2200" dirty="0">
                <a:latin typeface="Georgia" panose="02040502050405020303" pitchFamily="18" charset="0"/>
                <a:cs typeface="Arial" panose="020B0604020202020204" pitchFamily="34" charset="0"/>
              </a:rPr>
              <a:t>  Freedom of Information requests to police forces (32 police forces responded) and local authorities (151 responded)</a:t>
            </a:r>
          </a:p>
          <a:p>
            <a:pPr marL="0" indent="0">
              <a:spcBef>
                <a:spcPct val="0"/>
              </a:spcBef>
              <a:spcAft>
                <a:spcPct val="0"/>
              </a:spcAft>
              <a:buNone/>
              <a:defRPr/>
            </a:pPr>
            <a:endParaRPr lang="en-GB" altLang="en-US" sz="2200" dirty="0">
              <a:latin typeface="Georgia" panose="02040502050405020303" pitchFamily="18" charset="0"/>
              <a:cs typeface="Arial" panose="020B0604020202020204" pitchFamily="34" charset="0"/>
            </a:endParaRPr>
          </a:p>
          <a:p>
            <a:pPr marL="0" indent="0">
              <a:spcBef>
                <a:spcPct val="0"/>
              </a:spcBef>
              <a:spcAft>
                <a:spcPct val="0"/>
              </a:spcAft>
              <a:defRPr/>
            </a:pPr>
            <a:r>
              <a:rPr lang="en-GB" altLang="en-US" sz="2200" dirty="0">
                <a:latin typeface="Georgia" panose="02040502050405020303" pitchFamily="18" charset="0"/>
                <a:cs typeface="Arial" panose="020B0604020202020204" pitchFamily="34" charset="0"/>
              </a:rPr>
              <a:t>  Interviews with 15 professionals in 6 local authorities with promising practice </a:t>
            </a:r>
          </a:p>
          <a:p>
            <a:pPr marL="0" indent="0">
              <a:spcBef>
                <a:spcPct val="0"/>
              </a:spcBef>
              <a:spcAft>
                <a:spcPct val="0"/>
              </a:spcAft>
              <a:defRPr/>
            </a:pPr>
            <a:endParaRPr lang="en-GB" altLang="en-US" sz="2200" dirty="0">
              <a:latin typeface="Georgia" panose="02040502050405020303" pitchFamily="18" charset="0"/>
              <a:cs typeface="Arial" panose="020B0604020202020204" pitchFamily="34" charset="0"/>
            </a:endParaRPr>
          </a:p>
          <a:p>
            <a:pPr marL="0" indent="0">
              <a:spcBef>
                <a:spcPct val="0"/>
              </a:spcBef>
              <a:spcAft>
                <a:spcPct val="0"/>
              </a:spcAft>
              <a:defRPr/>
            </a:pPr>
            <a:r>
              <a:rPr lang="en-GB" altLang="en-US" sz="2200" dirty="0">
                <a:latin typeface="Georgia" panose="02040502050405020303" pitchFamily="18" charset="0"/>
                <a:cs typeface="Arial" panose="020B0604020202020204" pitchFamily="34" charset="0"/>
              </a:rPr>
              <a:t> Interviews with 6 practitioners from The Children’s Society’s projects </a:t>
            </a:r>
          </a:p>
          <a:p>
            <a:pPr marL="0" indent="0">
              <a:spcBef>
                <a:spcPct val="0"/>
              </a:spcBef>
              <a:spcAft>
                <a:spcPct val="0"/>
              </a:spcAft>
              <a:buNone/>
              <a:defRPr/>
            </a:pPr>
            <a:endParaRPr lang="en-GB" altLang="en-US" sz="2200" b="1" dirty="0"/>
          </a:p>
          <a:p>
            <a:pPr marL="0" indent="0">
              <a:spcBef>
                <a:spcPct val="0"/>
              </a:spcBef>
              <a:spcAft>
                <a:spcPct val="0"/>
              </a:spcAft>
              <a:buNone/>
              <a:defRPr/>
            </a:pPr>
            <a:endParaRPr lang="en-GB" altLang="en-US" sz="2200" dirty="0"/>
          </a:p>
          <a:p>
            <a:pPr marL="0" indent="0">
              <a:spcBef>
                <a:spcPct val="0"/>
              </a:spcBef>
              <a:spcAft>
                <a:spcPct val="0"/>
              </a:spcAft>
              <a:buNone/>
              <a:defRPr/>
            </a:pPr>
            <a:endParaRPr lang="en-GB" altLang="en-US" sz="2200" dirty="0"/>
          </a:p>
          <a:p>
            <a:pPr marL="0" indent="0">
              <a:lnSpc>
                <a:spcPts val="1300"/>
              </a:lnSpc>
              <a:spcBef>
                <a:spcPct val="0"/>
              </a:spcBef>
              <a:spcAft>
                <a:spcPct val="0"/>
              </a:spcAft>
              <a:defRPr/>
            </a:pPr>
            <a:endParaRPr lang="en-GB" altLang="en-US" sz="2200" dirty="0"/>
          </a:p>
          <a:p>
            <a:pPr marL="0" indent="0" algn="r">
              <a:spcBef>
                <a:spcPct val="0"/>
              </a:spcBef>
              <a:spcAft>
                <a:spcPct val="0"/>
              </a:spcAft>
              <a:buNone/>
              <a:defRPr/>
            </a:pPr>
            <a:endParaRPr lang="en-GB" altLang="en-US" sz="2200" dirty="0"/>
          </a:p>
          <a:p>
            <a:pPr marL="0" indent="0">
              <a:spcBef>
                <a:spcPct val="0"/>
              </a:spcBef>
              <a:spcAft>
                <a:spcPct val="0"/>
              </a:spcAft>
              <a:buNone/>
              <a:defRPr/>
            </a:pPr>
            <a:endParaRPr lang="en-GB" altLang="en-US" sz="2200" dirty="0"/>
          </a:p>
        </p:txBody>
      </p:sp>
    </p:spTree>
    <p:extLst>
      <p:ext uri="{BB962C8B-B14F-4D97-AF65-F5344CB8AC3E}">
        <p14:creationId xmlns:p14="http://schemas.microsoft.com/office/powerpoint/2010/main" val="1102475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Placeholder 1">
            <a:extLst>
              <a:ext uri="{FF2B5EF4-FFF2-40B4-BE49-F238E27FC236}">
                <a16:creationId xmlns:a16="http://schemas.microsoft.com/office/drawing/2014/main" id="{2456BD6B-D611-46C6-B703-7E533132A73F}"/>
              </a:ext>
            </a:extLst>
          </p:cNvPr>
          <p:cNvSpPr>
            <a:spLocks noGrp="1"/>
          </p:cNvSpPr>
          <p:nvPr>
            <p:ph type="body" sz="quarter" idx="21"/>
          </p:nvPr>
        </p:nvSpPr>
        <p:spPr>
          <a:xfrm>
            <a:off x="718909" y="1054100"/>
            <a:ext cx="10575508" cy="5543550"/>
          </a:xfrm>
        </p:spPr>
        <p:txBody>
          <a:bodyPr>
            <a:normAutofit/>
          </a:bodyPr>
          <a:lstStyle/>
          <a:p>
            <a:pPr>
              <a:spcBef>
                <a:spcPct val="0"/>
              </a:spcBef>
              <a:spcAft>
                <a:spcPct val="0"/>
              </a:spcAft>
              <a:defRPr/>
            </a:pPr>
            <a:r>
              <a:rPr lang="en-GB" sz="2400" b="1" dirty="0">
                <a:solidFill>
                  <a:schemeClr val="accent2"/>
                </a:solidFill>
                <a:latin typeface="Georgia" panose="02040502050405020303" pitchFamily="18" charset="0"/>
                <a:cs typeface="Arial" panose="020B0604020202020204" pitchFamily="34" charset="0"/>
              </a:rPr>
              <a:t>Any child can be vulnerable to child criminal exploitation but there are some factors that make children more vulnerable </a:t>
            </a:r>
          </a:p>
          <a:p>
            <a:pPr>
              <a:spcBef>
                <a:spcPct val="0"/>
              </a:spcBef>
              <a:spcAft>
                <a:spcPct val="0"/>
              </a:spcAft>
              <a:defRPr/>
            </a:pPr>
            <a:endParaRPr lang="en-GB" sz="2400" dirty="0">
              <a:latin typeface="Georgia" panose="02040502050405020303" pitchFamily="18" charset="0"/>
              <a:cs typeface="Arial" panose="020B0604020202020204" pitchFamily="34" charset="0"/>
            </a:endParaRPr>
          </a:p>
          <a:p>
            <a:pPr>
              <a:spcBef>
                <a:spcPct val="0"/>
              </a:spcBef>
              <a:spcAft>
                <a:spcPct val="0"/>
              </a:spcAft>
              <a:defRPr/>
            </a:pPr>
            <a:r>
              <a:rPr lang="en-GB" sz="2400" b="1" dirty="0">
                <a:solidFill>
                  <a:schemeClr val="accent2"/>
                </a:solidFill>
                <a:latin typeface="Georgia" panose="02040502050405020303" pitchFamily="18" charset="0"/>
                <a:cs typeface="Arial" panose="020B0604020202020204" pitchFamily="34" charset="0"/>
              </a:rPr>
              <a:t>Local safeguarding agencies have not yet positioned themselves well to safeguard children targeted for CCE</a:t>
            </a:r>
          </a:p>
          <a:p>
            <a:pPr marL="0" indent="0">
              <a:spcBef>
                <a:spcPct val="0"/>
              </a:spcBef>
              <a:spcAft>
                <a:spcPct val="0"/>
              </a:spcAft>
              <a:buNone/>
              <a:defRPr/>
            </a:pPr>
            <a:endParaRPr lang="en-GB" altLang="en-US" sz="2400" dirty="0">
              <a:latin typeface="Georgia" panose="02040502050405020303" pitchFamily="18" charset="0"/>
              <a:cs typeface="Arial" panose="020B0604020202020204" pitchFamily="34" charset="0"/>
            </a:endParaRPr>
          </a:p>
          <a:p>
            <a:pPr>
              <a:spcBef>
                <a:spcPct val="0"/>
              </a:spcBef>
              <a:spcAft>
                <a:spcPct val="0"/>
              </a:spcAft>
              <a:defRPr/>
            </a:pPr>
            <a:r>
              <a:rPr lang="en-GB" sz="2400" b="1" dirty="0">
                <a:solidFill>
                  <a:schemeClr val="accent2"/>
                </a:solidFill>
                <a:latin typeface="Georgia" panose="02040502050405020303" pitchFamily="18" charset="0"/>
                <a:cs typeface="Arial" panose="020B0604020202020204" pitchFamily="34" charset="0"/>
              </a:rPr>
              <a:t>Children are not yet seen and treated as victims they are more likely to be seen and treated as perpetrators of crime.</a:t>
            </a:r>
            <a:endParaRPr lang="en-GB" altLang="en-US" sz="2400" b="1" dirty="0">
              <a:solidFill>
                <a:schemeClr val="accent2"/>
              </a:solidFill>
              <a:latin typeface="Georgia" panose="02040502050405020303" pitchFamily="18" charset="0"/>
              <a:cs typeface="Arial" panose="020B0604020202020204" pitchFamily="34" charset="0"/>
            </a:endParaRPr>
          </a:p>
        </p:txBody>
      </p:sp>
      <p:sp>
        <p:nvSpPr>
          <p:cNvPr id="24579" name="Title 3">
            <a:extLst>
              <a:ext uri="{FF2B5EF4-FFF2-40B4-BE49-F238E27FC236}">
                <a16:creationId xmlns:a16="http://schemas.microsoft.com/office/drawing/2014/main" id="{60733323-DABF-4A6D-960E-0664AE531861}"/>
              </a:ext>
            </a:extLst>
          </p:cNvPr>
          <p:cNvSpPr>
            <a:spLocks noGrp="1"/>
          </p:cNvSpPr>
          <p:nvPr>
            <p:ph type="title"/>
          </p:nvPr>
        </p:nvSpPr>
        <p:spPr>
          <a:xfrm>
            <a:off x="718909" y="400530"/>
            <a:ext cx="8280400" cy="360362"/>
          </a:xfrm>
        </p:spPr>
        <p:txBody>
          <a:bodyPr>
            <a:noAutofit/>
          </a:bodyPr>
          <a:lstStyle/>
          <a:p>
            <a:r>
              <a:rPr lang="en-GB" altLang="en-US" b="1" dirty="0">
                <a:latin typeface="Georgia" panose="02040502050405020303" pitchFamily="18" charset="0"/>
                <a:cs typeface="Arial" panose="020B0604020202020204" pitchFamily="34" charset="0"/>
              </a:rPr>
              <a:t>Key messages from research </a:t>
            </a:r>
          </a:p>
        </p:txBody>
      </p:sp>
    </p:spTree>
    <p:extLst>
      <p:ext uri="{BB962C8B-B14F-4D97-AF65-F5344CB8AC3E}">
        <p14:creationId xmlns:p14="http://schemas.microsoft.com/office/powerpoint/2010/main" val="147213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a:extLst>
              <a:ext uri="{FF2B5EF4-FFF2-40B4-BE49-F238E27FC236}">
                <a16:creationId xmlns:a16="http://schemas.microsoft.com/office/drawing/2014/main" id="{DBB971DA-B90A-4B1E-9D74-307EF1925C0A}"/>
              </a:ext>
            </a:extLst>
          </p:cNvPr>
          <p:cNvSpPr>
            <a:spLocks noGrp="1"/>
          </p:cNvSpPr>
          <p:nvPr>
            <p:ph type="title"/>
          </p:nvPr>
        </p:nvSpPr>
        <p:spPr>
          <a:xfrm>
            <a:off x="609600" y="404813"/>
            <a:ext cx="10850880" cy="360362"/>
          </a:xfrm>
        </p:spPr>
        <p:txBody>
          <a:bodyPr>
            <a:normAutofit fontScale="90000"/>
          </a:bodyPr>
          <a:lstStyle/>
          <a:p>
            <a:r>
              <a:rPr lang="en-GB" altLang="en-US" sz="2600" b="1" dirty="0">
                <a:solidFill>
                  <a:schemeClr val="accent4">
                    <a:lumMod val="75000"/>
                  </a:schemeClr>
                </a:solidFill>
                <a:latin typeface="Georgia" panose="02040502050405020303" pitchFamily="18" charset="0"/>
                <a:cs typeface="Arial" panose="020B0604020202020204" pitchFamily="34" charset="0"/>
              </a:rPr>
              <a:t>How well local agencies are positioned to safeguard children who are criminally exploited</a:t>
            </a:r>
          </a:p>
        </p:txBody>
      </p:sp>
      <p:pic>
        <p:nvPicPr>
          <p:cNvPr id="4" name="Picture 3"/>
          <p:cNvPicPr>
            <a:picLocks noChangeAspect="1"/>
          </p:cNvPicPr>
          <p:nvPr/>
        </p:nvPicPr>
        <p:blipFill>
          <a:blip r:embed="rId3"/>
          <a:stretch>
            <a:fillRect/>
          </a:stretch>
        </p:blipFill>
        <p:spPr>
          <a:xfrm>
            <a:off x="1219353" y="3017864"/>
            <a:ext cx="2492672" cy="2088232"/>
          </a:xfrm>
          <a:prstGeom prst="rect">
            <a:avLst/>
          </a:prstGeom>
        </p:spPr>
      </p:pic>
      <p:pic>
        <p:nvPicPr>
          <p:cNvPr id="9" name="Picture 8"/>
          <p:cNvPicPr>
            <a:picLocks noChangeAspect="1"/>
          </p:cNvPicPr>
          <p:nvPr/>
        </p:nvPicPr>
        <p:blipFill>
          <a:blip r:embed="rId4"/>
          <a:stretch>
            <a:fillRect/>
          </a:stretch>
        </p:blipFill>
        <p:spPr>
          <a:xfrm>
            <a:off x="4565468" y="1773382"/>
            <a:ext cx="6464354" cy="3945774"/>
          </a:xfrm>
          <a:prstGeom prst="rect">
            <a:avLst/>
          </a:prstGeom>
        </p:spPr>
      </p:pic>
    </p:spTree>
    <p:extLst>
      <p:ext uri="{BB962C8B-B14F-4D97-AF65-F5344CB8AC3E}">
        <p14:creationId xmlns:p14="http://schemas.microsoft.com/office/powerpoint/2010/main" val="2736850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a:extLst>
              <a:ext uri="{FF2B5EF4-FFF2-40B4-BE49-F238E27FC236}">
                <a16:creationId xmlns:a16="http://schemas.microsoft.com/office/drawing/2014/main" id="{DBB971DA-B90A-4B1E-9D74-307EF1925C0A}"/>
              </a:ext>
            </a:extLst>
          </p:cNvPr>
          <p:cNvSpPr>
            <a:spLocks noGrp="1"/>
          </p:cNvSpPr>
          <p:nvPr>
            <p:ph type="title"/>
          </p:nvPr>
        </p:nvSpPr>
        <p:spPr>
          <a:xfrm>
            <a:off x="763051" y="411119"/>
            <a:ext cx="9436637" cy="360362"/>
          </a:xfrm>
        </p:spPr>
        <p:txBody>
          <a:bodyPr>
            <a:normAutofit fontScale="90000"/>
          </a:bodyPr>
          <a:lstStyle/>
          <a:p>
            <a:r>
              <a:rPr lang="en-GB" altLang="en-US" sz="2600" b="1" dirty="0">
                <a:solidFill>
                  <a:schemeClr val="accent4">
                    <a:lumMod val="75000"/>
                  </a:schemeClr>
                </a:solidFill>
                <a:latin typeface="Georgia" panose="02040502050405020303" pitchFamily="18" charset="0"/>
                <a:cs typeface="Arial" panose="020B0604020202020204" pitchFamily="34" charset="0"/>
              </a:rPr>
              <a:t>How well local agencies are positioned to tackle child criminal exploitation</a:t>
            </a:r>
          </a:p>
        </p:txBody>
      </p:sp>
      <p:sp>
        <p:nvSpPr>
          <p:cNvPr id="8" name="TextBox 7"/>
          <p:cNvSpPr txBox="1"/>
          <p:nvPr/>
        </p:nvSpPr>
        <p:spPr>
          <a:xfrm>
            <a:off x="763051" y="2285858"/>
            <a:ext cx="2531651" cy="25545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Only 1 in 3 local authorities have a local strategy in place on how to safeguard children from child criminal exploitation </a:t>
            </a:r>
          </a:p>
        </p:txBody>
      </p:sp>
      <p:pic>
        <p:nvPicPr>
          <p:cNvPr id="11" name="Picture 10"/>
          <p:cNvPicPr>
            <a:picLocks noChangeAspect="1"/>
          </p:cNvPicPr>
          <p:nvPr/>
        </p:nvPicPr>
        <p:blipFill>
          <a:blip r:embed="rId3"/>
          <a:stretch>
            <a:fillRect/>
          </a:stretch>
        </p:blipFill>
        <p:spPr>
          <a:xfrm>
            <a:off x="4313548" y="1391430"/>
            <a:ext cx="6848438" cy="5012661"/>
          </a:xfrm>
          <a:prstGeom prst="rect">
            <a:avLst/>
          </a:prstGeom>
        </p:spPr>
      </p:pic>
    </p:spTree>
    <p:extLst>
      <p:ext uri="{BB962C8B-B14F-4D97-AF65-F5344CB8AC3E}">
        <p14:creationId xmlns:p14="http://schemas.microsoft.com/office/powerpoint/2010/main" val="35648341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a:extLst>
              <a:ext uri="{FF2B5EF4-FFF2-40B4-BE49-F238E27FC236}">
                <a16:creationId xmlns:a16="http://schemas.microsoft.com/office/drawing/2014/main" id="{DBB971DA-B90A-4B1E-9D74-307EF1925C0A}"/>
              </a:ext>
            </a:extLst>
          </p:cNvPr>
          <p:cNvSpPr>
            <a:spLocks noGrp="1"/>
          </p:cNvSpPr>
          <p:nvPr>
            <p:ph type="title"/>
          </p:nvPr>
        </p:nvSpPr>
        <p:spPr>
          <a:xfrm>
            <a:off x="1924731" y="416521"/>
            <a:ext cx="8280400" cy="360362"/>
          </a:xfrm>
        </p:spPr>
        <p:txBody>
          <a:bodyPr>
            <a:normAutofit fontScale="90000"/>
          </a:bodyPr>
          <a:lstStyle/>
          <a:p>
            <a:r>
              <a:rPr lang="en-GB" altLang="en-US" sz="2600" b="1" dirty="0">
                <a:solidFill>
                  <a:schemeClr val="bg1"/>
                </a:solidFill>
                <a:latin typeface="Georgia" panose="02040502050405020303" pitchFamily="18" charset="0"/>
                <a:cs typeface="Arial" panose="020B0604020202020204" pitchFamily="34" charset="0"/>
              </a:rPr>
              <a:t>Children vulnerable to child criminal exploitation</a:t>
            </a:r>
          </a:p>
        </p:txBody>
      </p:sp>
      <p:sp>
        <p:nvSpPr>
          <p:cNvPr id="3" name="Text Placeholder 2"/>
          <p:cNvSpPr>
            <a:spLocks noGrp="1"/>
          </p:cNvSpPr>
          <p:nvPr>
            <p:ph type="body" sz="quarter" idx="21"/>
          </p:nvPr>
        </p:nvSpPr>
        <p:spPr>
          <a:xfrm>
            <a:off x="1924734" y="1124308"/>
            <a:ext cx="8207375" cy="1227009"/>
          </a:xfrm>
        </p:spPr>
        <p:txBody>
          <a:bodyPr>
            <a:normAutofit/>
          </a:bodyPr>
          <a:lstStyle/>
          <a:p>
            <a:pPr marL="0" indent="0">
              <a:buNone/>
            </a:pPr>
            <a:r>
              <a:rPr lang="en-GB" b="1" dirty="0">
                <a:solidFill>
                  <a:schemeClr val="bg1"/>
                </a:solidFill>
                <a:latin typeface="Georgia" panose="02040502050405020303" pitchFamily="18" charset="0"/>
              </a:rPr>
              <a:t>Any child can become a victim of exploitation. </a:t>
            </a:r>
            <a:r>
              <a:rPr lang="en-GB" dirty="0">
                <a:solidFill>
                  <a:schemeClr val="bg1"/>
                </a:solidFill>
                <a:latin typeface="Georgia" panose="02040502050405020303" pitchFamily="18" charset="0"/>
              </a:rPr>
              <a:t>It is through the combination of factors that children become exploited, criminally or in any other way. These factors include:  </a:t>
            </a:r>
          </a:p>
        </p:txBody>
      </p:sp>
      <p:sp>
        <p:nvSpPr>
          <p:cNvPr id="4" name="Rounded Rectangle 3"/>
          <p:cNvSpPr/>
          <p:nvPr/>
        </p:nvSpPr>
        <p:spPr>
          <a:xfrm>
            <a:off x="2966357" y="2351314"/>
            <a:ext cx="2880000" cy="1800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The child’s own vulnerability </a:t>
            </a:r>
          </a:p>
        </p:txBody>
      </p:sp>
      <p:sp>
        <p:nvSpPr>
          <p:cNvPr id="8" name="Rounded Rectangle 7"/>
          <p:cNvSpPr/>
          <p:nvPr/>
        </p:nvSpPr>
        <p:spPr>
          <a:xfrm>
            <a:off x="6062889" y="2351314"/>
            <a:ext cx="2880000" cy="1800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Vulnerability created by </a:t>
            </a:r>
            <a:r>
              <a:rPr kumimoji="0" lang="en-GB"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society</a:t>
            </a:r>
            <a:r>
              <a:rPr kumimoji="0" lang="en-GB"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9" name="Rounded Rectangle 8"/>
          <p:cNvSpPr/>
          <p:nvPr/>
        </p:nvSpPr>
        <p:spPr>
          <a:xfrm>
            <a:off x="3025865" y="4295532"/>
            <a:ext cx="2880000" cy="1800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The presence or lack of protective factors in child’s life </a:t>
            </a:r>
          </a:p>
        </p:txBody>
      </p:sp>
      <p:sp>
        <p:nvSpPr>
          <p:cNvPr id="10" name="Rounded Rectangle 9"/>
          <p:cNvSpPr/>
          <p:nvPr/>
        </p:nvSpPr>
        <p:spPr>
          <a:xfrm>
            <a:off x="6062889" y="4295532"/>
            <a:ext cx="2880000" cy="1800000"/>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Georgia" panose="02040502050405020303" pitchFamily="18" charset="0"/>
                <a:ea typeface="+mn-ea"/>
                <a:cs typeface="Arial" panose="020B0604020202020204" pitchFamily="34" charset="0"/>
              </a:rPr>
              <a:t> The proximity or access a perpetrator has to a child. </a:t>
            </a:r>
          </a:p>
        </p:txBody>
      </p:sp>
    </p:spTree>
    <p:extLst>
      <p:ext uri="{BB962C8B-B14F-4D97-AF65-F5344CB8AC3E}">
        <p14:creationId xmlns:p14="http://schemas.microsoft.com/office/powerpoint/2010/main" val="2624680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a:extLst>
              <a:ext uri="{FF2B5EF4-FFF2-40B4-BE49-F238E27FC236}">
                <a16:creationId xmlns:a16="http://schemas.microsoft.com/office/drawing/2014/main" id="{DBB971DA-B90A-4B1E-9D74-307EF1925C0A}"/>
              </a:ext>
            </a:extLst>
          </p:cNvPr>
          <p:cNvSpPr>
            <a:spLocks noGrp="1"/>
          </p:cNvSpPr>
          <p:nvPr>
            <p:ph type="title"/>
          </p:nvPr>
        </p:nvSpPr>
        <p:spPr>
          <a:xfrm>
            <a:off x="1919288" y="318548"/>
            <a:ext cx="8280400" cy="360362"/>
          </a:xfrm>
        </p:spPr>
        <p:txBody>
          <a:bodyPr>
            <a:normAutofit fontScale="90000"/>
          </a:bodyPr>
          <a:lstStyle/>
          <a:p>
            <a:endParaRPr lang="en-GB" altLang="en-US" sz="2600" dirty="0"/>
          </a:p>
        </p:txBody>
      </p:sp>
      <p:sp>
        <p:nvSpPr>
          <p:cNvPr id="4" name="Rectangle 3"/>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7"/>
          <p:cNvPicPr>
            <a:picLocks noChangeAspect="1"/>
          </p:cNvPicPr>
          <p:nvPr/>
        </p:nvPicPr>
        <p:blipFill>
          <a:blip r:embed="rId3"/>
          <a:stretch>
            <a:fillRect/>
          </a:stretch>
        </p:blipFill>
        <p:spPr>
          <a:xfrm>
            <a:off x="1108978" y="36997"/>
            <a:ext cx="9592655" cy="6319357"/>
          </a:xfrm>
          <a:prstGeom prst="rect">
            <a:avLst/>
          </a:prstGeom>
        </p:spPr>
      </p:pic>
    </p:spTree>
    <p:extLst>
      <p:ext uri="{BB962C8B-B14F-4D97-AF65-F5344CB8AC3E}">
        <p14:creationId xmlns:p14="http://schemas.microsoft.com/office/powerpoint/2010/main" val="227967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624419" y="1122505"/>
            <a:ext cx="11262781" cy="5366582"/>
          </a:xfrm>
        </p:spPr>
        <p:txBody>
          <a:bodyPr>
            <a:normAutofit fontScale="77500" lnSpcReduction="20000"/>
          </a:bodyPr>
          <a:lstStyle/>
          <a:p>
            <a:pPr fontAlgn="base"/>
            <a:r>
              <a:rPr lang="en-GB" sz="2600" dirty="0">
                <a:latin typeface="Georgia" panose="02040502050405020303" pitchFamily="18" charset="0"/>
              </a:rPr>
              <a:t>ACEs and unmet needs e.g. domestic violence, recent bereavement, adult substance misuse and poverty present in the lives of the young people we support</a:t>
            </a:r>
            <a:r>
              <a:rPr lang="en-US" sz="2600" dirty="0">
                <a:latin typeface="Georgia" panose="02040502050405020303" pitchFamily="18" charset="0"/>
              </a:rPr>
              <a:t>​</a:t>
            </a:r>
          </a:p>
          <a:p>
            <a:pPr fontAlgn="base"/>
            <a:r>
              <a:rPr lang="en-GB" sz="2600" dirty="0">
                <a:latin typeface="Georgia" panose="02040502050405020303" pitchFamily="18" charset="0"/>
              </a:rPr>
              <a:t>County lines is not the only form of criminal exploitation </a:t>
            </a:r>
            <a:endParaRPr lang="en-US" sz="2600" dirty="0">
              <a:latin typeface="Georgia" panose="02040502050405020303" pitchFamily="18" charset="0"/>
            </a:endParaRPr>
          </a:p>
          <a:p>
            <a:pPr fontAlgn="base"/>
            <a:r>
              <a:rPr lang="en-GB" sz="2600" dirty="0">
                <a:latin typeface="Georgia" panose="02040502050405020303" pitchFamily="18" charset="0"/>
              </a:rPr>
              <a:t>Symptoms of PTSD in children returning from missing episodes not being recognised</a:t>
            </a:r>
            <a:r>
              <a:rPr lang="en-US" sz="2600" dirty="0">
                <a:latin typeface="Georgia" panose="02040502050405020303" pitchFamily="18" charset="0"/>
              </a:rPr>
              <a:t>​</a:t>
            </a:r>
          </a:p>
          <a:p>
            <a:pPr fontAlgn="base"/>
            <a:r>
              <a:rPr lang="en-GB" sz="2600" dirty="0">
                <a:latin typeface="Georgia" panose="02040502050405020303" pitchFamily="18" charset="0"/>
              </a:rPr>
              <a:t>Spike in 12/13 year olds missing</a:t>
            </a:r>
            <a:r>
              <a:rPr lang="en-US" sz="2600" dirty="0">
                <a:latin typeface="Georgia" panose="02040502050405020303" pitchFamily="18" charset="0"/>
              </a:rPr>
              <a:t>​</a:t>
            </a:r>
          </a:p>
          <a:p>
            <a:pPr fontAlgn="base"/>
            <a:r>
              <a:rPr lang="en-GB" sz="2600" dirty="0">
                <a:latin typeface="Georgia" panose="02040502050405020303" pitchFamily="18" charset="0"/>
              </a:rPr>
              <a:t>Children are being targeted at PRUs, Childrens homes and unregulated accommodation</a:t>
            </a:r>
          </a:p>
          <a:p>
            <a:pPr fontAlgn="base"/>
            <a:r>
              <a:rPr lang="en-GB" sz="2600" dirty="0">
                <a:latin typeface="Georgia" panose="02040502050405020303" pitchFamily="18" charset="0"/>
              </a:rPr>
              <a:t>Parents desperate for help, feeling pushed out of CP process, are being blamed and do not know where to go to for support.  </a:t>
            </a:r>
            <a:r>
              <a:rPr lang="en-US" sz="2600" dirty="0">
                <a:latin typeface="Georgia" panose="02040502050405020303" pitchFamily="18" charset="0"/>
              </a:rPr>
              <a:t>​</a:t>
            </a:r>
          </a:p>
          <a:p>
            <a:pPr fontAlgn="base"/>
            <a:r>
              <a:rPr lang="en-GB" sz="2600" dirty="0">
                <a:latin typeface="Georgia" panose="02040502050405020303" pitchFamily="18" charset="0"/>
              </a:rPr>
              <a:t>Digital collateral widely used</a:t>
            </a:r>
            <a:r>
              <a:rPr lang="en-US" sz="2600" dirty="0">
                <a:latin typeface="Georgia" panose="02040502050405020303" pitchFamily="18" charset="0"/>
              </a:rPr>
              <a:t>​</a:t>
            </a:r>
          </a:p>
          <a:p>
            <a:pPr fontAlgn="base"/>
            <a:r>
              <a:rPr lang="en-GB" sz="2600" dirty="0">
                <a:latin typeface="Georgia" panose="02040502050405020303" pitchFamily="18" charset="0"/>
              </a:rPr>
              <a:t>Drug debts and debt bondage used to exploit young people and their families </a:t>
            </a:r>
          </a:p>
          <a:p>
            <a:pPr fontAlgn="base"/>
            <a:r>
              <a:rPr lang="en-GB" sz="2600" dirty="0">
                <a:latin typeface="Georgia" panose="02040502050405020303" pitchFamily="18" charset="0"/>
              </a:rPr>
              <a:t>Re-victimisation</a:t>
            </a:r>
            <a:endParaRPr lang="en-US" sz="2600" dirty="0">
              <a:latin typeface="Georgia" panose="02040502050405020303" pitchFamily="18" charset="0"/>
            </a:endParaRPr>
          </a:p>
          <a:p>
            <a:endParaRPr lang="en-GB" dirty="0"/>
          </a:p>
        </p:txBody>
      </p:sp>
      <p:sp>
        <p:nvSpPr>
          <p:cNvPr id="5" name="TextBox 4"/>
          <p:cNvSpPr txBox="1"/>
          <p:nvPr/>
        </p:nvSpPr>
        <p:spPr>
          <a:xfrm>
            <a:off x="624419" y="469553"/>
            <a:ext cx="7466444" cy="46166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white"/>
                </a:solidFill>
                <a:effectLst/>
                <a:uLnTx/>
                <a:uFillTx/>
                <a:latin typeface="Georgia" panose="02040502050405020303" pitchFamily="18" charset="0"/>
                <a:ea typeface="+mn-ea"/>
                <a:cs typeface="+mn-cs"/>
              </a:rPr>
              <a:t>Key trends through our services:</a:t>
            </a:r>
          </a:p>
        </p:txBody>
      </p:sp>
    </p:spTree>
    <p:extLst>
      <p:ext uri="{BB962C8B-B14F-4D97-AF65-F5344CB8AC3E}">
        <p14:creationId xmlns:p14="http://schemas.microsoft.com/office/powerpoint/2010/main" val="3418375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1"/>
          </p:nvPr>
        </p:nvSpPr>
        <p:spPr>
          <a:xfrm>
            <a:off x="309004" y="1412776"/>
            <a:ext cx="9890687" cy="5170904"/>
          </a:xfrm>
        </p:spPr>
        <p:txBody>
          <a:bodyPr>
            <a:normAutofit fontScale="92500" lnSpcReduction="10000"/>
          </a:bodyPr>
          <a:lstStyle/>
          <a:p>
            <a:pPr fontAlgn="base"/>
            <a:r>
              <a:rPr lang="en-GB" dirty="0">
                <a:latin typeface="Georgia" panose="02040502050405020303" pitchFamily="18" charset="0"/>
              </a:rPr>
              <a:t>Children at risk of child exploitation should always have a strategy meeting called about their needs, and a safeguarding and disruption plan developed for the child and their family.  These meetings should happen regularly and continue to happen when a child is missing.</a:t>
            </a:r>
            <a:r>
              <a:rPr lang="en-US" dirty="0">
                <a:latin typeface="Georgia" panose="02040502050405020303" pitchFamily="18" charset="0"/>
              </a:rPr>
              <a:t>​</a:t>
            </a:r>
          </a:p>
          <a:p>
            <a:pPr fontAlgn="base"/>
            <a:r>
              <a:rPr lang="en-GB" dirty="0">
                <a:latin typeface="Georgia" panose="02040502050405020303" pitchFamily="18" charset="0"/>
              </a:rPr>
              <a:t>Local authorities and the police should be able to flag on each other’s systems where children are at risk of child exploitation, e.g. on the police national computer </a:t>
            </a:r>
            <a:r>
              <a:rPr lang="en-US" dirty="0">
                <a:latin typeface="Georgia" panose="02040502050405020303" pitchFamily="18" charset="0"/>
              </a:rPr>
              <a:t>​</a:t>
            </a:r>
          </a:p>
          <a:p>
            <a:pPr fontAlgn="base"/>
            <a:r>
              <a:rPr lang="en-GB" dirty="0">
                <a:latin typeface="Georgia" panose="02040502050405020303" pitchFamily="18" charset="0"/>
              </a:rPr>
              <a:t>All children who go missing should receive a RHI and intelligence from this interview shared with agencies to build up a profile of need in the local area</a:t>
            </a:r>
          </a:p>
          <a:p>
            <a:pPr fontAlgn="base"/>
            <a:r>
              <a:rPr lang="en-GB" dirty="0">
                <a:latin typeface="Georgia" panose="02040502050405020303" pitchFamily="18" charset="0"/>
              </a:rPr>
              <a:t>All professionals should use appropriate language in practice</a:t>
            </a:r>
            <a:endParaRPr lang="en-US" dirty="0">
              <a:latin typeface="Georgia" panose="02040502050405020303" pitchFamily="18" charset="0"/>
            </a:endParaRPr>
          </a:p>
          <a:p>
            <a:pPr fontAlgn="base"/>
            <a:r>
              <a:rPr lang="en-GB" dirty="0">
                <a:latin typeface="Georgia" panose="02040502050405020303" pitchFamily="18" charset="0"/>
              </a:rPr>
              <a:t>Children should not be criminalised as a first resort, and criminal prosecutions should not be progressed whilst a referral to the National Referral Mechanism is taking place </a:t>
            </a:r>
          </a:p>
          <a:p>
            <a:pPr fontAlgn="base"/>
            <a:r>
              <a:rPr lang="en-GB" dirty="0">
                <a:latin typeface="Georgia" panose="02040502050405020303" pitchFamily="18" charset="0"/>
              </a:rPr>
              <a:t>Consider the context around the young person </a:t>
            </a:r>
            <a:endParaRPr lang="en-US" dirty="0">
              <a:latin typeface="Georgia" panose="02040502050405020303" pitchFamily="18" charset="0"/>
            </a:endParaRPr>
          </a:p>
          <a:p>
            <a:endParaRPr lang="en-GB" dirty="0"/>
          </a:p>
        </p:txBody>
      </p:sp>
      <p:sp>
        <p:nvSpPr>
          <p:cNvPr id="4" name="Title 3"/>
          <p:cNvSpPr>
            <a:spLocks noGrp="1"/>
          </p:cNvSpPr>
          <p:nvPr>
            <p:ph type="title"/>
          </p:nvPr>
        </p:nvSpPr>
        <p:spPr>
          <a:xfrm>
            <a:off x="531403" y="527110"/>
            <a:ext cx="8280920" cy="360040"/>
          </a:xfrm>
        </p:spPr>
        <p:txBody>
          <a:bodyPr>
            <a:noAutofit/>
          </a:bodyPr>
          <a:lstStyle/>
          <a:p>
            <a:r>
              <a:rPr lang="en-GB" sz="4400" dirty="0">
                <a:latin typeface="Georgia" panose="02040502050405020303" pitchFamily="18" charset="0"/>
                <a:cs typeface="Arial" panose="020B0604020202020204" pitchFamily="34" charset="0"/>
              </a:rPr>
              <a:t>Local Recommendations</a:t>
            </a:r>
          </a:p>
        </p:txBody>
      </p:sp>
    </p:spTree>
    <p:extLst>
      <p:ext uri="{BB962C8B-B14F-4D97-AF65-F5344CB8AC3E}">
        <p14:creationId xmlns:p14="http://schemas.microsoft.com/office/powerpoint/2010/main" val="3802718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a:extLst>
              <a:ext uri="{FF2B5EF4-FFF2-40B4-BE49-F238E27FC236}">
                <a16:creationId xmlns:a16="http://schemas.microsoft.com/office/drawing/2014/main" id="{DBB971DA-B90A-4B1E-9D74-307EF1925C0A}"/>
              </a:ext>
            </a:extLst>
          </p:cNvPr>
          <p:cNvSpPr>
            <a:spLocks noGrp="1"/>
          </p:cNvSpPr>
          <p:nvPr>
            <p:ph type="title"/>
          </p:nvPr>
        </p:nvSpPr>
        <p:spPr>
          <a:xfrm>
            <a:off x="604482" y="380915"/>
            <a:ext cx="8280400" cy="360362"/>
          </a:xfrm>
        </p:spPr>
        <p:txBody>
          <a:bodyPr>
            <a:noAutofit/>
          </a:bodyPr>
          <a:lstStyle/>
          <a:p>
            <a:r>
              <a:rPr lang="en-GB" altLang="en-US" sz="3200" b="1" dirty="0">
                <a:solidFill>
                  <a:schemeClr val="bg1"/>
                </a:solidFill>
                <a:latin typeface="Georgia" panose="02040502050405020303" pitchFamily="18" charset="0"/>
                <a:cs typeface="Arial" panose="020B0604020202020204" pitchFamily="34" charset="0"/>
              </a:rPr>
              <a:t>Recommendations from our research</a:t>
            </a:r>
          </a:p>
        </p:txBody>
      </p:sp>
      <p:sp>
        <p:nvSpPr>
          <p:cNvPr id="3" name="Text Placeholder 2"/>
          <p:cNvSpPr>
            <a:spLocks noGrp="1"/>
          </p:cNvSpPr>
          <p:nvPr>
            <p:ph type="body" sz="quarter" idx="21"/>
          </p:nvPr>
        </p:nvSpPr>
        <p:spPr>
          <a:xfrm>
            <a:off x="674764" y="1180331"/>
            <a:ext cx="9508599" cy="4680049"/>
          </a:xfrm>
        </p:spPr>
        <p:txBody>
          <a:bodyPr>
            <a:normAutofit/>
          </a:bodyPr>
          <a:lstStyle/>
          <a:p>
            <a:pPr marL="0" indent="0">
              <a:buNone/>
            </a:pPr>
            <a:r>
              <a:rPr lang="en-GB" b="1" dirty="0">
                <a:solidFill>
                  <a:schemeClr val="bg1"/>
                </a:solidFill>
                <a:latin typeface="Georgia" panose="02040502050405020303" pitchFamily="18" charset="0"/>
                <a:cs typeface="Arial" panose="020B0604020202020204" pitchFamily="34" charset="0"/>
              </a:rPr>
              <a:t>At the national level</a:t>
            </a:r>
          </a:p>
          <a:p>
            <a:r>
              <a:rPr lang="en-GB" dirty="0">
                <a:solidFill>
                  <a:schemeClr val="bg1"/>
                </a:solidFill>
                <a:latin typeface="Georgia" panose="02040502050405020303" pitchFamily="18" charset="0"/>
                <a:cs typeface="Arial" panose="020B0604020202020204" pitchFamily="34" charset="0"/>
              </a:rPr>
              <a:t>National strategy</a:t>
            </a:r>
          </a:p>
          <a:p>
            <a:r>
              <a:rPr lang="en-GB" dirty="0">
                <a:solidFill>
                  <a:schemeClr val="bg1"/>
                </a:solidFill>
                <a:latin typeface="Georgia" panose="02040502050405020303" pitchFamily="18" charset="0"/>
                <a:cs typeface="Arial" panose="020B0604020202020204" pitchFamily="34" charset="0"/>
              </a:rPr>
              <a:t>Changes in legislation to ensure that children are seen and treated as victims of exploitation</a:t>
            </a:r>
          </a:p>
          <a:p>
            <a:r>
              <a:rPr lang="en-GB" dirty="0">
                <a:solidFill>
                  <a:schemeClr val="bg1"/>
                </a:solidFill>
                <a:latin typeface="Georgia" panose="02040502050405020303" pitchFamily="18" charset="0"/>
                <a:cs typeface="Arial" panose="020B0604020202020204" pitchFamily="34" charset="0"/>
              </a:rPr>
              <a:t>Better data collection to understand the scale</a:t>
            </a:r>
          </a:p>
          <a:p>
            <a:pPr marL="0" indent="0">
              <a:buNone/>
            </a:pPr>
            <a:r>
              <a:rPr lang="en-GB" b="1" dirty="0">
                <a:solidFill>
                  <a:schemeClr val="bg1"/>
                </a:solidFill>
                <a:latin typeface="Georgia" panose="02040502050405020303" pitchFamily="18" charset="0"/>
                <a:cs typeface="Arial" panose="020B0604020202020204" pitchFamily="34" charset="0"/>
              </a:rPr>
              <a:t>At the local level</a:t>
            </a:r>
          </a:p>
          <a:p>
            <a:r>
              <a:rPr lang="en-GB" dirty="0">
                <a:solidFill>
                  <a:schemeClr val="bg1"/>
                </a:solidFill>
                <a:latin typeface="Georgia" panose="02040502050405020303" pitchFamily="18" charset="0"/>
                <a:cs typeface="Arial" panose="020B0604020202020204" pitchFamily="34" charset="0"/>
              </a:rPr>
              <a:t>Local mapping </a:t>
            </a:r>
          </a:p>
          <a:p>
            <a:r>
              <a:rPr lang="en-GB" dirty="0">
                <a:solidFill>
                  <a:schemeClr val="bg1"/>
                </a:solidFill>
                <a:latin typeface="Georgia" panose="02040502050405020303" pitchFamily="18" charset="0"/>
                <a:cs typeface="Arial" panose="020B0604020202020204" pitchFamily="34" charset="0"/>
              </a:rPr>
              <a:t>Creating pathways for children to access support</a:t>
            </a:r>
          </a:p>
        </p:txBody>
      </p:sp>
    </p:spTree>
    <p:extLst>
      <p:ext uri="{BB962C8B-B14F-4D97-AF65-F5344CB8AC3E}">
        <p14:creationId xmlns:p14="http://schemas.microsoft.com/office/powerpoint/2010/main" val="4266383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9"/>
          </p:nvPr>
        </p:nvSpPr>
        <p:spPr>
          <a:xfrm>
            <a:off x="4079776" y="1492632"/>
            <a:ext cx="6192688" cy="1216288"/>
          </a:xfrm>
          <a:ln w="38100">
            <a:solidFill>
              <a:schemeClr val="accent1"/>
            </a:solidFill>
          </a:ln>
        </p:spPr>
        <p:txBody>
          <a:bodyPr/>
          <a:lstStyle/>
          <a:p>
            <a:pPr marL="0" indent="0">
              <a:buNone/>
            </a:pPr>
            <a:r>
              <a:rPr lang="en-GB" sz="1600" dirty="0">
                <a:solidFill>
                  <a:schemeClr val="bg1"/>
                </a:solidFill>
                <a:latin typeface="Georgia" panose="02040502050405020303" pitchFamily="18" charset="0"/>
                <a:cs typeface="Arial" panose="020B0604020202020204" pitchFamily="34" charset="0"/>
              </a:rPr>
              <a:t>Works in Birmingham, Greater Manchester and London providing long-term one-to-one support for children who are vulnerable to or victims of child criminal exploitation and on changing systems and contexts that put children at risk of exploitation. </a:t>
            </a:r>
          </a:p>
          <a:p>
            <a:endParaRPr lang="en-GB" dirty="0">
              <a:solidFill>
                <a:schemeClr val="bg1"/>
              </a:solidFill>
              <a:latin typeface="Georgia" panose="02040502050405020303" pitchFamily="18" charset="0"/>
              <a:cs typeface="Arial" panose="020B0604020202020204" pitchFamily="34" charset="0"/>
            </a:endParaRPr>
          </a:p>
        </p:txBody>
      </p:sp>
      <p:sp>
        <p:nvSpPr>
          <p:cNvPr id="3" name="Title 2"/>
          <p:cNvSpPr>
            <a:spLocks noGrp="1"/>
          </p:cNvSpPr>
          <p:nvPr>
            <p:ph type="title"/>
          </p:nvPr>
        </p:nvSpPr>
        <p:spPr/>
        <p:txBody>
          <a:bodyPr>
            <a:normAutofit fontScale="90000"/>
          </a:bodyPr>
          <a:lstStyle/>
          <a:p>
            <a:r>
              <a:rPr lang="en-GB" b="1" dirty="0">
                <a:solidFill>
                  <a:schemeClr val="bg1"/>
                </a:solidFill>
                <a:latin typeface="Georgia" panose="02040502050405020303" pitchFamily="18" charset="0"/>
                <a:cs typeface="Arial" panose="020B0604020202020204" pitchFamily="34" charset="0"/>
              </a:rPr>
              <a:t>The Children’s Society’s national programmes </a:t>
            </a:r>
          </a:p>
        </p:txBody>
      </p:sp>
      <p:sp>
        <p:nvSpPr>
          <p:cNvPr id="5" name="Text Placeholder 4"/>
          <p:cNvSpPr>
            <a:spLocks noGrp="1"/>
          </p:cNvSpPr>
          <p:nvPr>
            <p:ph type="body" sz="quarter" idx="26"/>
          </p:nvPr>
        </p:nvSpPr>
        <p:spPr>
          <a:xfrm>
            <a:off x="1919536" y="1484784"/>
            <a:ext cx="2160240" cy="1224136"/>
          </a:xfrm>
          <a:solidFill>
            <a:schemeClr val="accent1"/>
          </a:solidFill>
          <a:ln w="38100">
            <a:solidFill>
              <a:schemeClr val="accent1"/>
            </a:solidFill>
          </a:ln>
        </p:spPr>
        <p:txBody>
          <a:bodyPr/>
          <a:lstStyle/>
          <a:p>
            <a:r>
              <a:rPr lang="en-GB" dirty="0">
                <a:latin typeface="Georgia" panose="02040502050405020303" pitchFamily="18" charset="0"/>
                <a:cs typeface="Arial" panose="020B0604020202020204" pitchFamily="34" charset="0"/>
              </a:rPr>
              <a:t>Disrupting Exploitation programme</a:t>
            </a:r>
          </a:p>
        </p:txBody>
      </p:sp>
      <p:sp>
        <p:nvSpPr>
          <p:cNvPr id="6" name="Text Placeholder 5"/>
          <p:cNvSpPr>
            <a:spLocks noGrp="1"/>
          </p:cNvSpPr>
          <p:nvPr>
            <p:ph type="body" sz="quarter" idx="31"/>
          </p:nvPr>
        </p:nvSpPr>
        <p:spPr>
          <a:xfrm>
            <a:off x="4079776" y="3031347"/>
            <a:ext cx="6192688" cy="1224136"/>
          </a:xfrm>
          <a:ln w="38100"/>
        </p:spPr>
        <p:style>
          <a:lnRef idx="2">
            <a:schemeClr val="accent2"/>
          </a:lnRef>
          <a:fillRef idx="1">
            <a:schemeClr val="lt1"/>
          </a:fillRef>
          <a:effectRef idx="0">
            <a:schemeClr val="accent2"/>
          </a:effectRef>
          <a:fontRef idx="minor">
            <a:schemeClr val="dk1"/>
          </a:fontRef>
        </p:style>
        <p:txBody>
          <a:bodyPr/>
          <a:lstStyle/>
          <a:p>
            <a:pPr marL="0" indent="0">
              <a:buNone/>
            </a:pPr>
            <a:r>
              <a:rPr lang="en-GB" sz="1600" dirty="0">
                <a:solidFill>
                  <a:schemeClr val="bg1"/>
                </a:solidFill>
                <a:latin typeface="Georgia" panose="02040502050405020303" pitchFamily="18" charset="0"/>
                <a:cs typeface="Arial" panose="020B0604020202020204" pitchFamily="34" charset="0"/>
              </a:rPr>
              <a:t>A network of 10 specialist Prevention Officers, each covering a designated policing region across England and Wales.  The Prevention Officers work in partnership with multi-agency professionals </a:t>
            </a:r>
          </a:p>
        </p:txBody>
      </p:sp>
      <p:sp>
        <p:nvSpPr>
          <p:cNvPr id="7" name="Text Placeholder 6"/>
          <p:cNvSpPr>
            <a:spLocks noGrp="1"/>
          </p:cNvSpPr>
          <p:nvPr>
            <p:ph type="body" sz="quarter" idx="32"/>
          </p:nvPr>
        </p:nvSpPr>
        <p:spPr>
          <a:xfrm>
            <a:off x="1919536" y="3031347"/>
            <a:ext cx="2160240" cy="1224136"/>
          </a:xfrm>
          <a:solidFill>
            <a:schemeClr val="accent2"/>
          </a:solidFill>
          <a:ln w="38100">
            <a:solidFill>
              <a:schemeClr val="accent2"/>
            </a:solidFill>
          </a:ln>
        </p:spPr>
        <p:txBody>
          <a:bodyPr/>
          <a:lstStyle/>
          <a:p>
            <a:r>
              <a:rPr lang="en-GB" dirty="0">
                <a:solidFill>
                  <a:schemeClr val="bg1"/>
                </a:solidFill>
                <a:latin typeface="Georgia" panose="02040502050405020303" pitchFamily="18" charset="0"/>
                <a:cs typeface="Arial" panose="020B0604020202020204" pitchFamily="34" charset="0"/>
              </a:rPr>
              <a:t>Prevention programme</a:t>
            </a:r>
          </a:p>
        </p:txBody>
      </p:sp>
      <p:sp>
        <p:nvSpPr>
          <p:cNvPr id="8" name="Text Placeholder 7"/>
          <p:cNvSpPr>
            <a:spLocks noGrp="1"/>
          </p:cNvSpPr>
          <p:nvPr>
            <p:ph type="body" sz="quarter" idx="33"/>
          </p:nvPr>
        </p:nvSpPr>
        <p:spPr>
          <a:xfrm>
            <a:off x="4079776" y="4577910"/>
            <a:ext cx="6192688" cy="1224136"/>
          </a:xfrm>
          <a:ln w="38100">
            <a:solidFill>
              <a:schemeClr val="accent4">
                <a:lumMod val="75000"/>
              </a:schemeClr>
            </a:solidFill>
          </a:ln>
        </p:spPr>
        <p:txBody>
          <a:bodyPr/>
          <a:lstStyle/>
          <a:p>
            <a:pPr marL="0" indent="0">
              <a:buNone/>
            </a:pPr>
            <a:r>
              <a:rPr lang="en-GB" dirty="0">
                <a:solidFill>
                  <a:schemeClr val="bg1"/>
                </a:solidFill>
                <a:latin typeface="Georgia" panose="02040502050405020303" pitchFamily="18" charset="0"/>
                <a:cs typeface="Arial" panose="020B0604020202020204" pitchFamily="34" charset="0"/>
              </a:rPr>
              <a:t>A consortium, led by </a:t>
            </a:r>
            <a:r>
              <a:rPr lang="en-GB" dirty="0">
                <a:solidFill>
                  <a:schemeClr val="bg1"/>
                </a:solidFill>
                <a:latin typeface="Georgia" panose="02040502050405020303" pitchFamily="18" charset="0"/>
                <a:cs typeface="Arial" panose="020B0604020202020204" pitchFamily="34" charset="0"/>
                <a:hlinkClick r:id="rId3"/>
              </a:rPr>
              <a:t>Research in Practice</a:t>
            </a:r>
            <a:r>
              <a:rPr lang="en-GB" dirty="0">
                <a:solidFill>
                  <a:schemeClr val="bg1"/>
                </a:solidFill>
                <a:latin typeface="Georgia" panose="02040502050405020303" pitchFamily="18" charset="0"/>
                <a:cs typeface="Arial" panose="020B0604020202020204" pitchFamily="34" charset="0"/>
              </a:rPr>
              <a:t>, together with </a:t>
            </a:r>
            <a:r>
              <a:rPr lang="en-GB" dirty="0">
                <a:solidFill>
                  <a:schemeClr val="bg1"/>
                </a:solidFill>
                <a:latin typeface="Georgia" panose="02040502050405020303" pitchFamily="18" charset="0"/>
                <a:cs typeface="Arial" panose="020B0604020202020204" pitchFamily="34" charset="0"/>
                <a:hlinkClick r:id="rId4"/>
              </a:rPr>
              <a:t>The Children’s Society</a:t>
            </a:r>
            <a:r>
              <a:rPr lang="en-GB" dirty="0">
                <a:solidFill>
                  <a:schemeClr val="bg1"/>
                </a:solidFill>
                <a:latin typeface="Georgia" panose="02040502050405020303" pitchFamily="18" charset="0"/>
                <a:cs typeface="Arial" panose="020B0604020202020204" pitchFamily="34" charset="0"/>
              </a:rPr>
              <a:t> and </a:t>
            </a:r>
            <a:r>
              <a:rPr lang="en-GB" dirty="0">
                <a:solidFill>
                  <a:schemeClr val="bg1"/>
                </a:solidFill>
                <a:latin typeface="Georgia" panose="02040502050405020303" pitchFamily="18" charset="0"/>
                <a:cs typeface="Arial" panose="020B0604020202020204" pitchFamily="34" charset="0"/>
                <a:hlinkClick r:id="rId5"/>
              </a:rPr>
              <a:t>University of Bedfordshire</a:t>
            </a:r>
            <a:endParaRPr lang="en-GB" dirty="0">
              <a:solidFill>
                <a:schemeClr val="bg1"/>
              </a:solidFill>
              <a:latin typeface="Georgia" panose="02040502050405020303" pitchFamily="18" charset="0"/>
              <a:cs typeface="Arial" panose="020B0604020202020204" pitchFamily="34" charset="0"/>
            </a:endParaRPr>
          </a:p>
        </p:txBody>
      </p:sp>
      <p:sp>
        <p:nvSpPr>
          <p:cNvPr id="9" name="Text Placeholder 8"/>
          <p:cNvSpPr>
            <a:spLocks noGrp="1"/>
          </p:cNvSpPr>
          <p:nvPr>
            <p:ph type="body" sz="quarter" idx="34"/>
          </p:nvPr>
        </p:nvSpPr>
        <p:spPr>
          <a:xfrm>
            <a:off x="1919536" y="4577910"/>
            <a:ext cx="2160240" cy="1224136"/>
          </a:xfrm>
          <a:solidFill>
            <a:schemeClr val="accent4">
              <a:lumMod val="75000"/>
            </a:schemeClr>
          </a:solidFill>
          <a:ln w="38100">
            <a:solidFill>
              <a:schemeClr val="accent4">
                <a:lumMod val="75000"/>
              </a:schemeClr>
            </a:solidFill>
          </a:ln>
        </p:spPr>
        <p:txBody>
          <a:bodyPr/>
          <a:lstStyle/>
          <a:p>
            <a:r>
              <a:rPr lang="en-GB" dirty="0">
                <a:solidFill>
                  <a:schemeClr val="bg1"/>
                </a:solidFill>
                <a:latin typeface="Georgia" panose="02040502050405020303" pitchFamily="18" charset="0"/>
                <a:cs typeface="Arial" panose="020B0604020202020204" pitchFamily="34" charset="0"/>
              </a:rPr>
              <a:t>Tackling child exploitation</a:t>
            </a:r>
          </a:p>
        </p:txBody>
      </p:sp>
      <p:sp>
        <p:nvSpPr>
          <p:cNvPr id="4" name="Rectangle 3"/>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4361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Title 3"/>
          <p:cNvSpPr>
            <a:spLocks noGrp="1"/>
          </p:cNvSpPr>
          <p:nvPr>
            <p:ph type="title"/>
          </p:nvPr>
        </p:nvSpPr>
        <p:spPr>
          <a:xfrm>
            <a:off x="450166" y="273252"/>
            <a:ext cx="5484482" cy="576535"/>
          </a:xfrm>
        </p:spPr>
        <p:txBody>
          <a:bodyPr>
            <a:normAutofit/>
          </a:bodyPr>
          <a:lstStyle/>
          <a:p>
            <a:pPr algn="l" eaLnBrk="1" hangingPunct="1"/>
            <a:r>
              <a:rPr lang="en-GB" altLang="en-US" b="1" dirty="0">
                <a:solidFill>
                  <a:schemeClr val="bg1"/>
                </a:solidFill>
                <a:latin typeface="Georgia" panose="02040502050405020303" pitchFamily="18" charset="0"/>
              </a:rPr>
              <a:t>Our resources and support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9301" y="0"/>
            <a:ext cx="4251489" cy="6858000"/>
          </a:xfrm>
          <a:prstGeom prst="rect">
            <a:avLst/>
          </a:prstGeom>
        </p:spPr>
      </p:pic>
      <p:graphicFrame>
        <p:nvGraphicFramePr>
          <p:cNvPr id="7" name="Content Placeholder 2"/>
          <p:cNvGraphicFramePr>
            <a:graphicFrameLocks/>
          </p:cNvGraphicFramePr>
          <p:nvPr/>
        </p:nvGraphicFramePr>
        <p:xfrm>
          <a:off x="1694874" y="881295"/>
          <a:ext cx="4611908" cy="56974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Rectangle 2"/>
          <p:cNvSpPr/>
          <p:nvPr/>
        </p:nvSpPr>
        <p:spPr>
          <a:xfrm>
            <a:off x="1106358" y="6356350"/>
            <a:ext cx="5853739" cy="184666"/>
          </a:xfrm>
          <a:prstGeom prst="rect">
            <a:avLst/>
          </a:prstGeom>
        </p:spPr>
        <p:txBody>
          <a:bodyPr wrap="square">
            <a:spAutoFit/>
          </a:bodyPr>
          <a:lstStyle/>
          <a:p>
            <a:pPr marL="457200" marR="0" lvl="0" indent="0" algn="l" defTabSz="914400" rtl="0" eaLnBrk="1" fontAlgn="auto" latinLnBrk="0" hangingPunct="1">
              <a:lnSpc>
                <a:spcPct val="100000"/>
              </a:lnSpc>
              <a:spcBef>
                <a:spcPts val="600"/>
              </a:spcBef>
              <a:spcAft>
                <a:spcPts val="0"/>
              </a:spcAft>
              <a:buClrTx/>
              <a:buSzTx/>
              <a:buFontTx/>
              <a:buNone/>
              <a:tabLst/>
              <a:defRPr/>
            </a:pPr>
            <a:endParaRPr kumimoji="0" lang="en-GB" sz="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p:txBody>
      </p:sp>
      <p:pic>
        <p:nvPicPr>
          <p:cNvPr id="6" name="Picture 5"/>
          <p:cNvPicPr>
            <a:picLocks noChangeAspect="1"/>
          </p:cNvPicPr>
          <p:nvPr/>
        </p:nvPicPr>
        <p:blipFill>
          <a:blip r:embed="rId9"/>
          <a:stretch>
            <a:fillRect/>
          </a:stretch>
        </p:blipFill>
        <p:spPr>
          <a:xfrm>
            <a:off x="2083760" y="3457904"/>
            <a:ext cx="1431953" cy="877708"/>
          </a:xfrm>
          <a:prstGeom prst="rect">
            <a:avLst/>
          </a:prstGeom>
        </p:spPr>
      </p:pic>
      <p:pic>
        <p:nvPicPr>
          <p:cNvPr id="8" name="Picture 7"/>
          <p:cNvPicPr>
            <a:picLocks noChangeAspect="1"/>
          </p:cNvPicPr>
          <p:nvPr/>
        </p:nvPicPr>
        <p:blipFill>
          <a:blip r:embed="rId10"/>
          <a:stretch>
            <a:fillRect/>
          </a:stretch>
        </p:blipFill>
        <p:spPr>
          <a:xfrm>
            <a:off x="2142056" y="4855780"/>
            <a:ext cx="1294554" cy="1093076"/>
          </a:xfrm>
          <a:prstGeom prst="rect">
            <a:avLst/>
          </a:prstGeom>
        </p:spPr>
      </p:pic>
      <p:pic>
        <p:nvPicPr>
          <p:cNvPr id="9" name="Picture 8"/>
          <p:cNvPicPr>
            <a:picLocks noChangeAspect="1"/>
          </p:cNvPicPr>
          <p:nvPr/>
        </p:nvPicPr>
        <p:blipFill>
          <a:blip r:embed="rId11"/>
          <a:stretch>
            <a:fillRect/>
          </a:stretch>
        </p:blipFill>
        <p:spPr>
          <a:xfrm>
            <a:off x="2142059" y="1806710"/>
            <a:ext cx="1252293" cy="1063815"/>
          </a:xfrm>
          <a:prstGeom prst="rect">
            <a:avLst/>
          </a:prstGeom>
        </p:spPr>
      </p:pic>
      <p:pic>
        <p:nvPicPr>
          <p:cNvPr id="10" name="Picture 9"/>
          <p:cNvPicPr>
            <a:picLocks noChangeAspect="1"/>
          </p:cNvPicPr>
          <p:nvPr/>
        </p:nvPicPr>
        <p:blipFill>
          <a:blip r:embed="rId12"/>
          <a:stretch>
            <a:fillRect/>
          </a:stretch>
        </p:blipFill>
        <p:spPr>
          <a:xfrm>
            <a:off x="4566746" y="4855780"/>
            <a:ext cx="1300821" cy="1093076"/>
          </a:xfrm>
          <a:prstGeom prst="rect">
            <a:avLst/>
          </a:prstGeom>
        </p:spPr>
      </p:pic>
      <p:pic>
        <p:nvPicPr>
          <p:cNvPr id="12" name="Picture 11"/>
          <p:cNvPicPr>
            <a:picLocks noChangeAspect="1"/>
          </p:cNvPicPr>
          <p:nvPr/>
        </p:nvPicPr>
        <p:blipFill>
          <a:blip r:embed="rId13"/>
          <a:stretch>
            <a:fillRect/>
          </a:stretch>
        </p:blipFill>
        <p:spPr>
          <a:xfrm>
            <a:off x="4326422" y="1863894"/>
            <a:ext cx="1781467" cy="949445"/>
          </a:xfrm>
          <a:prstGeom prst="rect">
            <a:avLst/>
          </a:prstGeom>
        </p:spPr>
      </p:pic>
      <p:pic>
        <p:nvPicPr>
          <p:cNvPr id="13" name="Picture 12"/>
          <p:cNvPicPr>
            <a:picLocks noChangeAspect="1"/>
          </p:cNvPicPr>
          <p:nvPr/>
        </p:nvPicPr>
        <p:blipFill>
          <a:blip r:embed="rId14"/>
          <a:stretch>
            <a:fillRect/>
          </a:stretch>
        </p:blipFill>
        <p:spPr>
          <a:xfrm>
            <a:off x="4400361" y="3346436"/>
            <a:ext cx="1633587" cy="997957"/>
          </a:xfrm>
          <a:prstGeom prst="rect">
            <a:avLst/>
          </a:prstGeom>
        </p:spPr>
      </p:pic>
    </p:spTree>
    <p:extLst>
      <p:ext uri="{BB962C8B-B14F-4D97-AF65-F5344CB8AC3E}">
        <p14:creationId xmlns:p14="http://schemas.microsoft.com/office/powerpoint/2010/main" val="3710372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5" name="Text Placeholder 5"/>
          <p:cNvSpPr>
            <a:spLocks noGrp="1"/>
          </p:cNvSpPr>
          <p:nvPr>
            <p:ph type="body" sz="quarter" idx="13"/>
          </p:nvPr>
        </p:nvSpPr>
        <p:spPr>
          <a:xfrm>
            <a:off x="5130552" y="1295974"/>
            <a:ext cx="5651500" cy="1223888"/>
          </a:xfrm>
        </p:spPr>
        <p:txBody>
          <a:bodyPr/>
          <a:lstStyle/>
          <a:p>
            <a:r>
              <a:rPr lang="en-GB" altLang="en-US" sz="2800" dirty="0">
                <a:solidFill>
                  <a:schemeClr val="bg1"/>
                </a:solidFill>
              </a:rPr>
              <a:t>Thank you</a:t>
            </a:r>
            <a:endParaRPr lang="en-GB" altLang="en-US" sz="2000" dirty="0">
              <a:solidFill>
                <a:schemeClr val="bg1"/>
              </a:solidFill>
            </a:endParaRPr>
          </a:p>
          <a:p>
            <a:pPr eaLnBrk="1" hangingPunct="1"/>
            <a:endParaRPr lang="en-GB" altLang="en-US" sz="2000" dirty="0">
              <a:solidFill>
                <a:schemeClr val="bg1"/>
              </a:solidFill>
            </a:endParaRPr>
          </a:p>
        </p:txBody>
      </p:sp>
      <p:sp>
        <p:nvSpPr>
          <p:cNvPr id="9" name="Text Placeholder 5"/>
          <p:cNvSpPr txBox="1">
            <a:spLocks/>
          </p:cNvSpPr>
          <p:nvPr/>
        </p:nvSpPr>
        <p:spPr>
          <a:xfrm>
            <a:off x="5054224" y="2519865"/>
            <a:ext cx="5295783" cy="2595417"/>
          </a:xfrm>
          <a:prstGeom prst="rect">
            <a:avLst/>
          </a:prstGeom>
        </p:spPr>
        <p:txBody>
          <a:bodyPr anchor="t"/>
          <a:lstStyle>
            <a:lvl1pPr marL="285750" indent="-285750" algn="l" rtl="0" eaLnBrk="0" fontAlgn="base" hangingPunct="0">
              <a:lnSpc>
                <a:spcPct val="130000"/>
              </a:lnSpc>
              <a:spcBef>
                <a:spcPts val="1200"/>
              </a:spcBef>
              <a:spcAft>
                <a:spcPts val="1200"/>
              </a:spcAft>
              <a:buSzPct val="120000"/>
              <a:buFont typeface="Wingdings" panose="05000000000000000000" pitchFamily="2" charset="2"/>
              <a:buChar char="§"/>
              <a:defRPr kern="1200">
                <a:solidFill>
                  <a:schemeClr val="tx1"/>
                </a:solidFill>
                <a:latin typeface="+mn-lt"/>
                <a:ea typeface="+mn-ea"/>
                <a:cs typeface="Arial" panose="020B0604020202020204" pitchFamily="34" charset="0"/>
              </a:defRPr>
            </a:lvl1pPr>
            <a:lvl2pPr marL="742950" indent="-285750" algn="l" rtl="0" eaLnBrk="0" fontAlgn="base" hangingPunct="0">
              <a:spcBef>
                <a:spcPts val="1200"/>
              </a:spcBef>
              <a:spcAft>
                <a:spcPts val="1200"/>
              </a:spcAft>
              <a:buSzPct val="120000"/>
              <a:buFont typeface="Wingdings" panose="05000000000000000000" pitchFamily="2" charset="2"/>
              <a:buChar char="§"/>
              <a:defRPr kern="1200">
                <a:solidFill>
                  <a:schemeClr val="tx1"/>
                </a:solidFill>
                <a:latin typeface="+mn-lt"/>
                <a:ea typeface="+mn-ea"/>
                <a:cs typeface="Arial" pitchFamily="34" charset="0"/>
              </a:defRPr>
            </a:lvl2pPr>
            <a:lvl3pPr marL="1143000" indent="-228600" algn="l" rtl="0" eaLnBrk="0" fontAlgn="base" hangingPunct="0">
              <a:spcBef>
                <a:spcPts val="1200"/>
              </a:spcBef>
              <a:spcAft>
                <a:spcPts val="1200"/>
              </a:spcAft>
              <a:buSzPct val="120000"/>
              <a:buFont typeface="Wingdings" panose="05000000000000000000" pitchFamily="2" charset="2"/>
              <a:buChar char="§"/>
              <a:defRPr sz="1600" kern="1200">
                <a:solidFill>
                  <a:schemeClr val="tx1"/>
                </a:solidFill>
                <a:latin typeface="+mn-lt"/>
                <a:ea typeface="+mn-ea"/>
                <a:cs typeface="Arial" pitchFamily="34" charset="0"/>
              </a:defRPr>
            </a:lvl3pPr>
            <a:lvl4pPr marL="1600200" indent="-228600" algn="l" rtl="0" eaLnBrk="0" fontAlgn="base" hangingPunct="0">
              <a:spcBef>
                <a:spcPts val="1200"/>
              </a:spcBef>
              <a:spcAft>
                <a:spcPts val="1200"/>
              </a:spcAft>
              <a:buSzPct val="120000"/>
              <a:buFont typeface="Wingdings" panose="05000000000000000000" pitchFamily="2" charset="2"/>
              <a:buChar char="§"/>
              <a:defRPr sz="1400" kern="1200">
                <a:solidFill>
                  <a:schemeClr val="tx1"/>
                </a:solidFill>
                <a:latin typeface="+mn-lt"/>
                <a:ea typeface="+mn-ea"/>
                <a:cs typeface="Arial" pitchFamily="34" charset="0"/>
              </a:defRPr>
            </a:lvl4pPr>
            <a:lvl5pPr marL="2057400" indent="-228600" algn="l" rtl="0" eaLnBrk="0" fontAlgn="base" hangingPunct="0">
              <a:spcBef>
                <a:spcPts val="1200"/>
              </a:spcBef>
              <a:spcAft>
                <a:spcPts val="1200"/>
              </a:spcAft>
              <a:buSzPct val="120000"/>
              <a:buFont typeface="Wingdings" panose="05000000000000000000" pitchFamily="2" charset="2"/>
              <a:buChar char="§"/>
              <a:defRPr sz="1400" kern="1200">
                <a:solidFill>
                  <a:schemeClr val="tx1"/>
                </a:solidFill>
                <a:latin typeface="+mn-lt"/>
                <a:ea typeface="+mn-ea"/>
                <a:cs typeface="Arial"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457200" rtl="0" eaLnBrk="1" fontAlgn="base" latinLnBrk="0" hangingPunct="1">
              <a:lnSpc>
                <a:spcPct val="100000"/>
              </a:lnSpc>
              <a:spcBef>
                <a:spcPts val="600"/>
              </a:spcBef>
              <a:spcAft>
                <a:spcPts val="600"/>
              </a:spcAft>
              <a:buClrTx/>
              <a:buSzPct val="120000"/>
              <a:buFont typeface="Wingdings" panose="05000000000000000000" pitchFamily="2" charset="2"/>
              <a:buNone/>
              <a:tabLst/>
              <a:defRPr/>
            </a:pPr>
            <a:r>
              <a:rPr kumimoji="0" lang="en-GB" altLang="en-US" sz="1800" b="0" i="0" u="none" strike="noStrike" kern="1200" cap="none" spc="0" normalizeH="0" baseline="0" noProof="0" dirty="0">
                <a:ln>
                  <a:noFill/>
                </a:ln>
                <a:solidFill>
                  <a:srgbClr val="FF0000"/>
                </a:solidFill>
                <a:effectLst/>
                <a:uLnTx/>
                <a:uFillTx/>
                <a:latin typeface="Georgia" panose="02040502050405020303" pitchFamily="18" charset="0"/>
                <a:ea typeface="+mn-ea"/>
                <a:cs typeface="Arial"/>
                <a:hlinkClick r:id="rId3"/>
              </a:rPr>
              <a:t>Lucy.belcher@childrenssociety.org.uk</a:t>
            </a:r>
            <a:endParaRPr kumimoji="0" lang="en-GB" altLang="en-US" sz="1800" b="0" i="0" u="none" strike="noStrike" kern="1200" cap="none" spc="0" normalizeH="0" baseline="0" noProof="0" dirty="0">
              <a:ln>
                <a:noFill/>
              </a:ln>
              <a:solidFill>
                <a:srgbClr val="FF0000"/>
              </a:solidFill>
              <a:effectLst/>
              <a:uLnTx/>
              <a:uFillTx/>
              <a:latin typeface="Georgia" panose="02040502050405020303" pitchFamily="18" charset="0"/>
              <a:ea typeface="+mn-ea"/>
              <a:cs typeface="Arial"/>
            </a:endParaRPr>
          </a:p>
          <a:p>
            <a:pPr marL="0" marR="0" lvl="0" indent="0" algn="l" defTabSz="457200" rtl="0" eaLnBrk="1" fontAlgn="base" latinLnBrk="0" hangingPunct="1">
              <a:lnSpc>
                <a:spcPct val="100000"/>
              </a:lnSpc>
              <a:spcBef>
                <a:spcPts val="600"/>
              </a:spcBef>
              <a:spcAft>
                <a:spcPts val="600"/>
              </a:spcAft>
              <a:buClrTx/>
              <a:buSzPct val="120000"/>
              <a:buFont typeface="Wingdings" panose="05000000000000000000" pitchFamily="2" charset="2"/>
              <a:buNone/>
              <a:tabLst/>
              <a:defRPr/>
            </a:pPr>
            <a:r>
              <a:rPr kumimoji="0" lang="en-GB" alt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Follow on:</a:t>
            </a:r>
          </a:p>
          <a:p>
            <a:pPr marL="0" marR="0" lvl="0" indent="0" algn="l" defTabSz="457200" rtl="0" eaLnBrk="1" fontAlgn="base" latinLnBrk="0" hangingPunct="1">
              <a:lnSpc>
                <a:spcPct val="100000"/>
              </a:lnSpc>
              <a:spcBef>
                <a:spcPts val="600"/>
              </a:spcBef>
              <a:spcAft>
                <a:spcPts val="600"/>
              </a:spcAft>
              <a:buClrTx/>
              <a:buSzPct val="120000"/>
              <a:buFont typeface="Wingdings" panose="05000000000000000000" pitchFamily="2" charset="2"/>
              <a:buNone/>
              <a:tabLst/>
              <a:defRPr/>
            </a:pPr>
            <a:r>
              <a:rPr kumimoji="0" lang="en-GB" altLang="en-US"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Twitter: </a:t>
            </a:r>
            <a:r>
              <a:rPr kumimoji="0" lang="en-GB" altLang="en-US" sz="1800" b="0" i="0" u="sng" strike="noStrike" kern="1200" cap="none" spc="0" normalizeH="0" baseline="0" noProof="0" dirty="0">
                <a:ln>
                  <a:noFill/>
                </a:ln>
                <a:solidFill>
                  <a:srgbClr val="002060">
                    <a:lumMod val="75000"/>
                    <a:lumOff val="25000"/>
                  </a:srgbClr>
                </a:solidFill>
                <a:effectLst/>
                <a:uLnTx/>
                <a:uFillTx/>
                <a:latin typeface="Georgia" panose="02040502050405020303" pitchFamily="18" charset="0"/>
                <a:ea typeface="+mn-ea"/>
                <a:cs typeface="Arial" panose="020B0604020202020204" pitchFamily="34" charset="0"/>
              </a:rPr>
              <a:t>@lucybelcher6 </a:t>
            </a:r>
            <a:endParaRPr kumimoji="0" lang="en-GB" sz="1800" b="0" i="0" u="none" strike="noStrike" kern="1200" cap="none" spc="0" normalizeH="0" baseline="0" noProof="0" dirty="0">
              <a:ln>
                <a:noFill/>
              </a:ln>
              <a:solidFill>
                <a:srgbClr val="002060">
                  <a:lumMod val="75000"/>
                  <a:lumOff val="25000"/>
                </a:srgbClr>
              </a:solidFill>
              <a:effectLst/>
              <a:uLnTx/>
              <a:uFillTx/>
              <a:latin typeface="Georgia" panose="02040502050405020303" pitchFamily="18" charset="0"/>
              <a:ea typeface="+mn-ea"/>
              <a:cs typeface="Arial" panose="020B0604020202020204" pitchFamily="34" charset="0"/>
            </a:endParaRPr>
          </a:p>
          <a:p>
            <a:pPr marL="0" marR="0" lvl="0" indent="0" algn="l" defTabSz="457200" rtl="0" eaLnBrk="0" fontAlgn="base" latinLnBrk="0" hangingPunct="0">
              <a:lnSpc>
                <a:spcPct val="130000"/>
              </a:lnSpc>
              <a:spcBef>
                <a:spcPts val="1200"/>
              </a:spcBef>
              <a:spcAft>
                <a:spcPts val="1200"/>
              </a:spcAft>
              <a:buClrTx/>
              <a:buSzPct val="120000"/>
              <a:buFont typeface="Wingdings" panose="05000000000000000000" pitchFamily="2" charset="2"/>
              <a:buNone/>
              <a:tabLst/>
              <a:defRPr/>
            </a:pPr>
            <a:r>
              <a:rPr kumimoji="0" lang="en-GB"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rPr>
              <a:t>Find us on: </a:t>
            </a:r>
            <a:r>
              <a:rPr kumimoji="0" lang="en-GB" sz="1800" b="0" i="0" u="sng"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hlinkClick r:id="rId4"/>
              </a:rPr>
              <a:t>facebook.com/</a:t>
            </a:r>
            <a:r>
              <a:rPr kumimoji="0" lang="en-GB" sz="1800" b="0" i="0" u="sng" strike="noStrike" kern="1200" cap="none" spc="0" normalizeH="0" baseline="0" noProof="0" dirty="0" err="1">
                <a:ln>
                  <a:noFill/>
                </a:ln>
                <a:solidFill>
                  <a:prstClr val="black"/>
                </a:solidFill>
                <a:effectLst/>
                <a:uLnTx/>
                <a:uFillTx/>
                <a:latin typeface="Georgia" panose="02040502050405020303" pitchFamily="18" charset="0"/>
                <a:ea typeface="+mn-ea"/>
                <a:cs typeface="Arial" panose="020B0604020202020204" pitchFamily="34" charset="0"/>
                <a:hlinkClick r:id="rId4"/>
              </a:rPr>
              <a:t>childrenssociety</a:t>
            </a:r>
            <a:endParaRPr kumimoji="0" lang="en-GB" sz="1800" b="0" i="0" u="none" strike="noStrike" kern="1200" cap="none" spc="0" normalizeH="0" baseline="0" noProof="0" dirty="0">
              <a:ln>
                <a:noFill/>
              </a:ln>
              <a:solidFill>
                <a:prstClr val="black"/>
              </a:solidFill>
              <a:effectLst/>
              <a:uLnTx/>
              <a:uFillTx/>
              <a:latin typeface="Georgia" panose="02040502050405020303" pitchFamily="18" charset="0"/>
              <a:ea typeface="+mn-ea"/>
              <a:cs typeface="Arial" panose="020B0604020202020204" pitchFamily="34" charset="0"/>
            </a:endParaRPr>
          </a:p>
          <a:p>
            <a:pPr marL="0" marR="0" lvl="0" indent="0" algn="l" defTabSz="457200" rtl="0" eaLnBrk="1" fontAlgn="base" latinLnBrk="0" hangingPunct="1">
              <a:lnSpc>
                <a:spcPct val="100000"/>
              </a:lnSpc>
              <a:spcBef>
                <a:spcPts val="600"/>
              </a:spcBef>
              <a:spcAft>
                <a:spcPts val="600"/>
              </a:spcAft>
              <a:buClrTx/>
              <a:buSzPct val="120000"/>
              <a:buFont typeface="Wingdings" panose="05000000000000000000" pitchFamily="2" charset="2"/>
              <a:buNone/>
              <a:tabLst/>
              <a:defRPr/>
            </a:pPr>
            <a:endParaRPr kumimoji="0" lang="en-GB" alt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l" defTabSz="457200" rtl="0" eaLnBrk="1" fontAlgn="base" latinLnBrk="0" hangingPunct="1">
              <a:lnSpc>
                <a:spcPct val="130000"/>
              </a:lnSpc>
              <a:spcBef>
                <a:spcPts val="1200"/>
              </a:spcBef>
              <a:spcAft>
                <a:spcPts val="1200"/>
              </a:spcAft>
              <a:buClrTx/>
              <a:buSzPct val="120000"/>
              <a:buFont typeface="Wingdings" panose="05000000000000000000" pitchFamily="2" charset="2"/>
              <a:buNone/>
              <a:tabLst/>
              <a:defRPr/>
            </a:pPr>
            <a:endParaRPr kumimoji="0" lang="en-GB" alt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a:p>
            <a:pPr marL="0" marR="0" lvl="0" indent="0" algn="l" defTabSz="457200" rtl="0" eaLnBrk="1" fontAlgn="base" latinLnBrk="0" hangingPunct="1">
              <a:lnSpc>
                <a:spcPct val="130000"/>
              </a:lnSpc>
              <a:spcBef>
                <a:spcPts val="1200"/>
              </a:spcBef>
              <a:spcAft>
                <a:spcPts val="1200"/>
              </a:spcAft>
              <a:buClrTx/>
              <a:buSzPct val="120000"/>
              <a:buFont typeface="Wingdings" panose="05000000000000000000" pitchFamily="2" charset="2"/>
              <a:buNone/>
              <a:tabLst/>
              <a:defRPr/>
            </a:pPr>
            <a:endParaRPr kumimoji="0" lang="en-GB" alt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8446812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1957</Words>
  <Application>Microsoft Office PowerPoint</Application>
  <PresentationFormat>Widescreen</PresentationFormat>
  <Paragraphs>265</Paragraphs>
  <Slides>16</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Georgia</vt:lpstr>
      <vt:lpstr>Times New Roman</vt:lpstr>
      <vt:lpstr>Wingdings</vt:lpstr>
      <vt:lpstr>Office Theme</vt:lpstr>
      <vt:lpstr>Safer Communities:  County Lines and Knife Crime</vt:lpstr>
      <vt:lpstr>PowerPoint Presentation</vt:lpstr>
      <vt:lpstr>The Children’s Society – who we are</vt:lpstr>
      <vt:lpstr>PowerPoint Presentation</vt:lpstr>
      <vt:lpstr>About Counting lives research </vt:lpstr>
      <vt:lpstr>Key messages from research </vt:lpstr>
      <vt:lpstr>How well local agencies are positioned to safeguard children who are criminally exploited</vt:lpstr>
      <vt:lpstr>How well local agencies are positioned to tackle child criminal exploitation</vt:lpstr>
      <vt:lpstr>Children vulnerable to child criminal exploitation</vt:lpstr>
      <vt:lpstr>PowerPoint Presentation</vt:lpstr>
      <vt:lpstr>PowerPoint Presentation</vt:lpstr>
      <vt:lpstr>Local Recommendations</vt:lpstr>
      <vt:lpstr>Recommendations from our research</vt:lpstr>
      <vt:lpstr>The Children’s Society’s national programmes </vt:lpstr>
      <vt:lpstr>Our resources and support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Safer Communities:  County Lines and Knife Crime</dc:title>
  <dc:creator>Ian Burbidge</dc:creator>
  <cp:lastModifiedBy>Ian Burbidge</cp:lastModifiedBy>
  <cp:revision>1</cp:revision>
  <dcterms:created xsi:type="dcterms:W3CDTF">2019-11-21T12:31:53Z</dcterms:created>
  <dcterms:modified xsi:type="dcterms:W3CDTF">2019-11-21T12:32:09Z</dcterms:modified>
</cp:coreProperties>
</file>